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itchFamily="34" charset="0"/>
      <p:regular r:id="rId16"/>
      <p:bold r:id="rId17"/>
      <p:italic r:id="rId18"/>
      <p:boldItalic r:id="rId19"/>
    </p:embeddedFont>
    <p:embeddedFont>
      <p:font typeface="Heebo Bold Bold" charset="-79"/>
      <p:regular r:id="rId20"/>
    </p:embeddedFont>
    <p:embeddedFont>
      <p:font typeface="Heebo Bold" charset="-79"/>
      <p:regular r:id="rId21"/>
    </p:embeddedFont>
    <p:embeddedFont>
      <p:font typeface="Heebo Regular Bold" charset="-79"/>
      <p:regular r:id="rId22"/>
    </p:embeddedFont>
    <p:embeddedFont>
      <p:font typeface="Heebo Regular" charset="-79"/>
      <p:regular r:id="rId23"/>
    </p:embeddedFont>
    <p:embeddedFont>
      <p:font typeface="Canva Sans Bold" charset="0"/>
      <p:regular r:id="rId24"/>
    </p:embeddedFont>
    <p:embeddedFont>
      <p:font typeface="Canva Sans" charset="0"/>
      <p:regular r:id="rId25"/>
    </p:embeddedFont>
    <p:embeddedFont>
      <p:font typeface="Roboto"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27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gif"/><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microsoft.com/office/2007/relationships/media" Target="../media/VAFWIWkKe9k.mp4"/><Relationship Id="rId13" Type="http://schemas.openxmlformats.org/officeDocument/2006/relationships/image" Target="../media/image15.jpeg"/><Relationship Id="rId3" Type="http://schemas.openxmlformats.org/officeDocument/2006/relationships/video" Target="../media/VAFWISJg0JU.mp4"/><Relationship Id="rId7" Type="http://schemas.openxmlformats.org/officeDocument/2006/relationships/image" Target="../media/image12.png"/><Relationship Id="rId12" Type="http://schemas.microsoft.com/office/2007/relationships/media" Target="../media/VAFWISJg0JU.mp4"/><Relationship Id="rId2" Type="http://schemas.openxmlformats.org/officeDocument/2006/relationships/video" Target="../media/VAFWIfS24J4.mp4"/><Relationship Id="rId16" Type="http://schemas.openxmlformats.org/officeDocument/2006/relationships/image" Target="../media/image16.jpeg"/><Relationship Id="rId1" Type="http://schemas.openxmlformats.org/officeDocument/2006/relationships/video" Target="../media/VAFWIWkKe9k.mp4"/><Relationship Id="rId6" Type="http://schemas.openxmlformats.org/officeDocument/2006/relationships/image" Target="../media/image11.png"/><Relationship Id="rId11" Type="http://schemas.openxmlformats.org/officeDocument/2006/relationships/image" Target="../media/image14.jpeg"/><Relationship Id="rId5" Type="http://schemas.openxmlformats.org/officeDocument/2006/relationships/slideLayout" Target="../slideLayouts/slideLayout7.xml"/><Relationship Id="rId15" Type="http://schemas.microsoft.com/office/2007/relationships/media" Target="../media/VAFWIS5iOKs.mp4"/><Relationship Id="rId10" Type="http://schemas.microsoft.com/office/2007/relationships/media" Target="../media/VAFWIfS24J4.mp4"/><Relationship Id="rId4" Type="http://schemas.openxmlformats.org/officeDocument/2006/relationships/video" Target="../media/VAFWIS5iOKs.mp4"/><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grpSp>
        <p:nvGrpSpPr>
          <p:cNvPr id="2" name="Group 2"/>
          <p:cNvGrpSpPr/>
          <p:nvPr/>
        </p:nvGrpSpPr>
        <p:grpSpPr>
          <a:xfrm>
            <a:off x="839677" y="909279"/>
            <a:ext cx="16419623" cy="8730253"/>
            <a:chOff x="0" y="0"/>
            <a:chExt cx="4324510" cy="2299326"/>
          </a:xfrm>
        </p:grpSpPr>
        <p:sp>
          <p:nvSpPr>
            <p:cNvPr id="3" name="Freeform 3"/>
            <p:cNvSpPr/>
            <p:nvPr/>
          </p:nvSpPr>
          <p:spPr>
            <a:xfrm>
              <a:off x="0" y="0"/>
              <a:ext cx="4324510" cy="2299326"/>
            </a:xfrm>
            <a:custGeom>
              <a:avLst/>
              <a:gdLst/>
              <a:ahLst/>
              <a:cxnLst/>
              <a:rect l="l" t="t" r="r" b="b"/>
              <a:pathLst>
                <a:path w="4324510" h="2299326">
                  <a:moveTo>
                    <a:pt x="0" y="0"/>
                  </a:moveTo>
                  <a:lnTo>
                    <a:pt x="4324510" y="0"/>
                  </a:lnTo>
                  <a:lnTo>
                    <a:pt x="4324510" y="2299326"/>
                  </a:lnTo>
                  <a:lnTo>
                    <a:pt x="0" y="2299326"/>
                  </a:lnTo>
                  <a:close/>
                </a:path>
              </a:pathLst>
            </a:custGeom>
            <a:solidFill>
              <a:srgbClr val="070707"/>
            </a:solidFill>
            <a:ln w="9525">
              <a:solidFill>
                <a:srgbClr val="64E688"/>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cstate="print"/>
          <a:srcRect/>
          <a:stretch>
            <a:fillRect/>
          </a:stretch>
        </p:blipFill>
        <p:spPr>
          <a:xfrm rot="5400000">
            <a:off x="15058666" y="2523660"/>
            <a:ext cx="3753274" cy="3443628"/>
          </a:xfrm>
          <a:prstGeom prst="rect">
            <a:avLst/>
          </a:prstGeom>
        </p:spPr>
      </p:pic>
      <p:pic>
        <p:nvPicPr>
          <p:cNvPr id="6" name="Picture 6"/>
          <p:cNvPicPr>
            <a:picLocks noChangeAspect="1"/>
          </p:cNvPicPr>
          <p:nvPr/>
        </p:nvPicPr>
        <p:blipFill>
          <a:blip r:embed="rId3" cstate="print"/>
          <a:srcRect/>
          <a:stretch>
            <a:fillRect/>
          </a:stretch>
        </p:blipFill>
        <p:spPr>
          <a:xfrm rot="1713587">
            <a:off x="14568945" y="80742"/>
            <a:ext cx="1569750" cy="1428473"/>
          </a:xfrm>
          <a:prstGeom prst="rect">
            <a:avLst/>
          </a:prstGeom>
        </p:spPr>
      </p:pic>
      <p:pic>
        <p:nvPicPr>
          <p:cNvPr id="7" name="Picture 7"/>
          <p:cNvPicPr>
            <a:picLocks noChangeAspect="1"/>
          </p:cNvPicPr>
          <p:nvPr/>
        </p:nvPicPr>
        <p:blipFill>
          <a:blip r:embed="rId4" cstate="print"/>
          <a:srcRect/>
          <a:stretch>
            <a:fillRect/>
          </a:stretch>
        </p:blipFill>
        <p:spPr>
          <a:xfrm rot="-478310">
            <a:off x="12985507" y="7015656"/>
            <a:ext cx="5448196" cy="5019151"/>
          </a:xfrm>
          <a:prstGeom prst="rect">
            <a:avLst/>
          </a:prstGeom>
        </p:spPr>
      </p:pic>
      <p:sp>
        <p:nvSpPr>
          <p:cNvPr id="8" name="TextBox 8"/>
          <p:cNvSpPr txBox="1"/>
          <p:nvPr/>
        </p:nvSpPr>
        <p:spPr>
          <a:xfrm>
            <a:off x="1490757" y="2208627"/>
            <a:ext cx="9121652" cy="1524000"/>
          </a:xfrm>
          <a:prstGeom prst="rect">
            <a:avLst/>
          </a:prstGeom>
        </p:spPr>
        <p:txBody>
          <a:bodyPr lIns="0" tIns="0" rIns="0" bIns="0" rtlCol="0" anchor="t">
            <a:spAutoFit/>
          </a:bodyPr>
          <a:lstStyle/>
          <a:p>
            <a:pPr>
              <a:lnSpc>
                <a:spcPts val="12000"/>
              </a:lnSpc>
            </a:pPr>
            <a:r>
              <a:rPr lang="en-US" sz="10000">
                <a:solidFill>
                  <a:srgbClr val="64E688"/>
                </a:solidFill>
                <a:latin typeface="Heebo Bold Bold"/>
              </a:rPr>
              <a:t>TechHacks 3.0</a:t>
            </a:r>
            <a:r>
              <a:rPr lang="en-US" sz="10000">
                <a:solidFill>
                  <a:srgbClr val="64E688"/>
                </a:solidFill>
                <a:latin typeface="Heebo Bold"/>
              </a:rPr>
              <a:t> </a:t>
            </a:r>
          </a:p>
        </p:txBody>
      </p:sp>
      <p:sp>
        <p:nvSpPr>
          <p:cNvPr id="9" name="TextBox 9"/>
          <p:cNvSpPr txBox="1"/>
          <p:nvPr/>
        </p:nvSpPr>
        <p:spPr>
          <a:xfrm>
            <a:off x="1490757" y="6143000"/>
            <a:ext cx="7945127" cy="1047750"/>
          </a:xfrm>
          <a:prstGeom prst="rect">
            <a:avLst/>
          </a:prstGeom>
        </p:spPr>
        <p:txBody>
          <a:bodyPr lIns="0" tIns="0" rIns="0" bIns="0" rtlCol="0" anchor="t">
            <a:spAutoFit/>
          </a:bodyPr>
          <a:lstStyle/>
          <a:p>
            <a:pPr>
              <a:lnSpc>
                <a:spcPts val="8399"/>
              </a:lnSpc>
            </a:pPr>
            <a:r>
              <a:rPr lang="en-US" sz="6999">
                <a:solidFill>
                  <a:srgbClr val="FFFFFF"/>
                </a:solidFill>
                <a:latin typeface="Heebo Bold"/>
              </a:rPr>
              <a:t>IDEA SUBMISSION</a:t>
            </a:r>
            <a:r>
              <a:rPr lang="en-US" sz="6999">
                <a:solidFill>
                  <a:srgbClr val="64E688"/>
                </a:solidFill>
                <a:latin typeface="Heebo Bold"/>
              </a:rPr>
              <a:t> </a:t>
            </a:r>
          </a:p>
        </p:txBody>
      </p:sp>
      <p:sp>
        <p:nvSpPr>
          <p:cNvPr id="10" name="TextBox 10"/>
          <p:cNvSpPr txBox="1"/>
          <p:nvPr/>
        </p:nvSpPr>
        <p:spPr>
          <a:xfrm>
            <a:off x="1490757" y="3723102"/>
            <a:ext cx="9875836" cy="923925"/>
          </a:xfrm>
          <a:prstGeom prst="rect">
            <a:avLst/>
          </a:prstGeom>
        </p:spPr>
        <p:txBody>
          <a:bodyPr lIns="0" tIns="0" rIns="0" bIns="0" rtlCol="0" anchor="t">
            <a:spAutoFit/>
          </a:bodyPr>
          <a:lstStyle/>
          <a:p>
            <a:pPr>
              <a:lnSpc>
                <a:spcPts val="7200"/>
              </a:lnSpc>
            </a:pPr>
            <a:r>
              <a:rPr lang="en-US" sz="6000">
                <a:solidFill>
                  <a:srgbClr val="64E688"/>
                </a:solidFill>
                <a:latin typeface="Heebo Bold Bold"/>
              </a:rPr>
              <a:t>By CHITKARA UNIVERSITY</a:t>
            </a:r>
            <a:r>
              <a:rPr lang="en-US" sz="6000">
                <a:solidFill>
                  <a:srgbClr val="64E688"/>
                </a:solidFill>
                <a:latin typeface="Heebo Bold"/>
              </a:rPr>
              <a:t> </a:t>
            </a:r>
          </a:p>
        </p:txBody>
      </p:sp>
      <p:sp>
        <p:nvSpPr>
          <p:cNvPr id="11" name="TextBox 11"/>
          <p:cNvSpPr txBox="1"/>
          <p:nvPr/>
        </p:nvSpPr>
        <p:spPr>
          <a:xfrm>
            <a:off x="1490757" y="8538537"/>
            <a:ext cx="11173031" cy="600075"/>
          </a:xfrm>
          <a:prstGeom prst="rect">
            <a:avLst/>
          </a:prstGeom>
        </p:spPr>
        <p:txBody>
          <a:bodyPr lIns="0" tIns="0" rIns="0" bIns="0" rtlCol="0" anchor="t">
            <a:spAutoFit/>
          </a:bodyPr>
          <a:lstStyle/>
          <a:p>
            <a:pPr>
              <a:lnSpc>
                <a:spcPts val="4799"/>
              </a:lnSpc>
            </a:pPr>
            <a:r>
              <a:rPr lang="en-US" sz="3999">
                <a:solidFill>
                  <a:srgbClr val="64E688"/>
                </a:solidFill>
                <a:latin typeface="Heebo Bold"/>
              </a:rPr>
              <a:t>Presented by : Team Sapiens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srcRect/>
          <a:stretch>
            <a:fillRect/>
          </a:stretch>
        </p:blipFill>
        <p:spPr>
          <a:xfrm>
            <a:off x="6422374" y="3800027"/>
            <a:ext cx="3580824" cy="5958009"/>
          </a:xfrm>
          <a:prstGeom prst="rect">
            <a:avLst/>
          </a:prstGeom>
        </p:spPr>
      </p:pic>
      <p:pic>
        <p:nvPicPr>
          <p:cNvPr id="3" name="Picture 3"/>
          <p:cNvPicPr>
            <a:picLocks noChangeAspect="1"/>
          </p:cNvPicPr>
          <p:nvPr/>
        </p:nvPicPr>
        <p:blipFill>
          <a:blip r:embed="rId3" cstate="print"/>
          <a:srcRect/>
          <a:stretch>
            <a:fillRect/>
          </a:stretch>
        </p:blipFill>
        <p:spPr>
          <a:xfrm>
            <a:off x="10495361" y="3331718"/>
            <a:ext cx="3421013" cy="6077658"/>
          </a:xfrm>
          <a:prstGeom prst="rect">
            <a:avLst/>
          </a:prstGeom>
        </p:spPr>
      </p:pic>
      <p:pic>
        <p:nvPicPr>
          <p:cNvPr id="4" name="Picture 4"/>
          <p:cNvPicPr>
            <a:picLocks noChangeAspect="1"/>
          </p:cNvPicPr>
          <p:nvPr/>
        </p:nvPicPr>
        <p:blipFill>
          <a:blip r:embed="rId4" cstate="print"/>
          <a:srcRect b="106"/>
          <a:stretch>
            <a:fillRect/>
          </a:stretch>
        </p:blipFill>
        <p:spPr>
          <a:xfrm>
            <a:off x="14335474" y="3800027"/>
            <a:ext cx="3646545" cy="5958009"/>
          </a:xfrm>
          <a:prstGeom prst="rect">
            <a:avLst/>
          </a:prstGeom>
        </p:spPr>
      </p:pic>
      <p:pic>
        <p:nvPicPr>
          <p:cNvPr id="5" name="Picture 5"/>
          <p:cNvPicPr>
            <a:picLocks noChangeAspect="1"/>
          </p:cNvPicPr>
          <p:nvPr/>
        </p:nvPicPr>
        <p:blipFill>
          <a:blip r:embed="rId5" cstate="print"/>
          <a:srcRect/>
          <a:stretch>
            <a:fillRect/>
          </a:stretch>
        </p:blipFill>
        <p:spPr>
          <a:xfrm rot="-1738256">
            <a:off x="14174971" y="-1230708"/>
            <a:ext cx="4501870" cy="4518816"/>
          </a:xfrm>
          <a:prstGeom prst="rect">
            <a:avLst/>
          </a:prstGeom>
        </p:spPr>
      </p:pic>
      <p:sp>
        <p:nvSpPr>
          <p:cNvPr id="6" name="TextBox 6"/>
          <p:cNvSpPr txBox="1"/>
          <p:nvPr/>
        </p:nvSpPr>
        <p:spPr>
          <a:xfrm>
            <a:off x="4905678" y="490220"/>
            <a:ext cx="5434370" cy="962660"/>
          </a:xfrm>
          <a:prstGeom prst="rect">
            <a:avLst/>
          </a:prstGeom>
        </p:spPr>
        <p:txBody>
          <a:bodyPr lIns="0" tIns="0" rIns="0" bIns="0" rtlCol="0" anchor="t">
            <a:spAutoFit/>
          </a:bodyPr>
          <a:lstStyle/>
          <a:p>
            <a:pPr algn="ctr">
              <a:lnSpc>
                <a:spcPts val="7839"/>
              </a:lnSpc>
            </a:pPr>
            <a:r>
              <a:rPr lang="en-US" sz="5599">
                <a:solidFill>
                  <a:srgbClr val="64E688"/>
                </a:solidFill>
                <a:latin typeface="Canva Sans Bold"/>
              </a:rPr>
              <a:t>Business</a:t>
            </a:r>
            <a:r>
              <a:rPr lang="en-US" sz="5599">
                <a:solidFill>
                  <a:srgbClr val="FF8826"/>
                </a:solidFill>
                <a:latin typeface="Canva Sans Bold"/>
              </a:rPr>
              <a:t> </a:t>
            </a:r>
            <a:r>
              <a:rPr lang="en-US" sz="5599">
                <a:solidFill>
                  <a:srgbClr val="FFFFFF"/>
                </a:solidFill>
                <a:latin typeface="Canva Sans Bold"/>
              </a:rPr>
              <a:t>Model</a:t>
            </a:r>
          </a:p>
        </p:txBody>
      </p:sp>
      <p:sp>
        <p:nvSpPr>
          <p:cNvPr id="7" name="TextBox 7"/>
          <p:cNvSpPr txBox="1"/>
          <p:nvPr/>
        </p:nvSpPr>
        <p:spPr>
          <a:xfrm>
            <a:off x="232081" y="3752402"/>
            <a:ext cx="6004477" cy="1736725"/>
          </a:xfrm>
          <a:prstGeom prst="rect">
            <a:avLst/>
          </a:prstGeom>
        </p:spPr>
        <p:txBody>
          <a:bodyPr lIns="0" tIns="0" rIns="0" bIns="0" rtlCol="0" anchor="t">
            <a:spAutoFit/>
          </a:bodyPr>
          <a:lstStyle/>
          <a:p>
            <a:pPr>
              <a:lnSpc>
                <a:spcPts val="3499"/>
              </a:lnSpc>
            </a:pPr>
            <a:r>
              <a:rPr lang="en-US" sz="2499">
                <a:solidFill>
                  <a:srgbClr val="FFFFFF"/>
                </a:solidFill>
                <a:latin typeface="Canva Sans"/>
              </a:rPr>
              <a:t>•The </a:t>
            </a:r>
            <a:r>
              <a:rPr lang="en-US" sz="2499">
                <a:solidFill>
                  <a:srgbClr val="64E688"/>
                </a:solidFill>
                <a:latin typeface="Canva Sans"/>
              </a:rPr>
              <a:t>Subscription</a:t>
            </a:r>
            <a:r>
              <a:rPr lang="en-US" sz="2499">
                <a:solidFill>
                  <a:srgbClr val="FFFFFF"/>
                </a:solidFill>
                <a:latin typeface="Canva Sans"/>
              </a:rPr>
              <a:t> Model will be our main revenue model. And the services rendered by us will be made available via </a:t>
            </a:r>
            <a:r>
              <a:rPr lang="en-US" sz="2499">
                <a:solidFill>
                  <a:srgbClr val="64E688"/>
                </a:solidFill>
                <a:latin typeface="Canva Sans"/>
              </a:rPr>
              <a:t>monthly</a:t>
            </a:r>
            <a:r>
              <a:rPr lang="en-US" sz="2499">
                <a:solidFill>
                  <a:srgbClr val="FFFFFF"/>
                </a:solidFill>
                <a:latin typeface="Canva Sans"/>
              </a:rPr>
              <a:t> based subscription Basis.</a:t>
            </a:r>
          </a:p>
        </p:txBody>
      </p:sp>
      <p:sp>
        <p:nvSpPr>
          <p:cNvPr id="8" name="TextBox 8"/>
          <p:cNvSpPr txBox="1"/>
          <p:nvPr/>
        </p:nvSpPr>
        <p:spPr>
          <a:xfrm>
            <a:off x="232081" y="6322922"/>
            <a:ext cx="5927074" cy="1736725"/>
          </a:xfrm>
          <a:prstGeom prst="rect">
            <a:avLst/>
          </a:prstGeom>
        </p:spPr>
        <p:txBody>
          <a:bodyPr lIns="0" tIns="0" rIns="0" bIns="0" rtlCol="0" anchor="t">
            <a:spAutoFit/>
          </a:bodyPr>
          <a:lstStyle/>
          <a:p>
            <a:pPr>
              <a:lnSpc>
                <a:spcPts val="3499"/>
              </a:lnSpc>
            </a:pPr>
            <a:r>
              <a:rPr lang="en-US" sz="2499">
                <a:solidFill>
                  <a:srgbClr val="FFFFFF"/>
                </a:solidFill>
                <a:latin typeface="Canva Sans"/>
              </a:rPr>
              <a:t>•Google Ad sense will be implemented according to user preferences so that a major portion of revenue can be generated.</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2" name="TextBox 2"/>
          <p:cNvSpPr txBox="1"/>
          <p:nvPr/>
        </p:nvSpPr>
        <p:spPr>
          <a:xfrm>
            <a:off x="2667000" y="24900"/>
            <a:ext cx="13487401" cy="1897955"/>
          </a:xfrm>
          <a:prstGeom prst="rect">
            <a:avLst/>
          </a:prstGeom>
        </p:spPr>
        <p:txBody>
          <a:bodyPr wrap="square" lIns="0" tIns="0" rIns="0" bIns="0" rtlCol="0" anchor="t">
            <a:spAutoFit/>
          </a:bodyPr>
          <a:lstStyle/>
          <a:p>
            <a:pPr algn="ctr">
              <a:lnSpc>
                <a:spcPts val="14819"/>
              </a:lnSpc>
            </a:pPr>
            <a:r>
              <a:rPr lang="en-US" sz="10585" dirty="0">
                <a:solidFill>
                  <a:srgbClr val="64E688"/>
                </a:solidFill>
                <a:latin typeface="Canva Sans Bold"/>
              </a:rPr>
              <a:t>Future </a:t>
            </a:r>
            <a:r>
              <a:rPr lang="en-US" sz="10585" dirty="0" smtClean="0">
                <a:solidFill>
                  <a:srgbClr val="64E688"/>
                </a:solidFill>
                <a:latin typeface="Canva Sans Bold"/>
              </a:rPr>
              <a:t>S</a:t>
            </a:r>
            <a:r>
              <a:rPr lang="en-US" sz="10585" dirty="0" smtClean="0">
                <a:solidFill>
                  <a:srgbClr val="64E688"/>
                </a:solidFill>
                <a:latin typeface="Canva Sans Bold"/>
              </a:rPr>
              <a:t>cope</a:t>
            </a:r>
            <a:endParaRPr lang="en-US" sz="10585" dirty="0">
              <a:solidFill>
                <a:srgbClr val="64E688"/>
              </a:solidFill>
              <a:latin typeface="Canva Sans Bold"/>
            </a:endParaRPr>
          </a:p>
        </p:txBody>
      </p:sp>
      <p:sp>
        <p:nvSpPr>
          <p:cNvPr id="3" name="TextBox 3"/>
          <p:cNvSpPr txBox="1"/>
          <p:nvPr/>
        </p:nvSpPr>
        <p:spPr>
          <a:xfrm>
            <a:off x="540654" y="1906807"/>
            <a:ext cx="16087286" cy="1780540"/>
          </a:xfrm>
          <a:prstGeom prst="rect">
            <a:avLst/>
          </a:prstGeom>
        </p:spPr>
        <p:txBody>
          <a:bodyPr lIns="0" tIns="0" rIns="0" bIns="0" rtlCol="0" anchor="t">
            <a:spAutoFit/>
          </a:bodyPr>
          <a:lstStyle/>
          <a:p>
            <a:pPr>
              <a:lnSpc>
                <a:spcPts val="4760"/>
              </a:lnSpc>
            </a:pPr>
            <a:r>
              <a:rPr lang="en-US" sz="3400" dirty="0">
                <a:solidFill>
                  <a:srgbClr val="FFFFFF"/>
                </a:solidFill>
                <a:latin typeface="Canva Sans"/>
              </a:rPr>
              <a:t>•In the Future we will focus on the Reach of the product. The main goal will be to set up a refer and earn system so that the app will gain popularity of the Application.</a:t>
            </a:r>
          </a:p>
        </p:txBody>
      </p:sp>
      <p:sp>
        <p:nvSpPr>
          <p:cNvPr id="4" name="TextBox 4"/>
          <p:cNvSpPr txBox="1"/>
          <p:nvPr/>
        </p:nvSpPr>
        <p:spPr>
          <a:xfrm>
            <a:off x="521604" y="5783807"/>
            <a:ext cx="15805799" cy="1780540"/>
          </a:xfrm>
          <a:prstGeom prst="rect">
            <a:avLst/>
          </a:prstGeom>
        </p:spPr>
        <p:txBody>
          <a:bodyPr lIns="0" tIns="0" rIns="0" bIns="0" rtlCol="0" anchor="t">
            <a:spAutoFit/>
          </a:bodyPr>
          <a:lstStyle/>
          <a:p>
            <a:pPr>
              <a:lnSpc>
                <a:spcPts val="4760"/>
              </a:lnSpc>
            </a:pPr>
            <a:r>
              <a:rPr lang="en-US" sz="3400">
                <a:solidFill>
                  <a:srgbClr val="FFFFFF"/>
                </a:solidFill>
                <a:latin typeface="Canva Sans"/>
              </a:rPr>
              <a:t>•Pokémon Go, Amazon, Kuehne+Nagel - Swiss MRO logistics firm, Equinix, and many other firms have implemented AR in their operations, So it's the present and the </a:t>
            </a:r>
            <a:r>
              <a:rPr lang="en-US" sz="3400">
                <a:solidFill>
                  <a:srgbClr val="FF8826"/>
                </a:solidFill>
                <a:latin typeface="Canva Sans"/>
              </a:rPr>
              <a:t>FUTURE</a:t>
            </a:r>
            <a:r>
              <a:rPr lang="en-US" sz="3400">
                <a:solidFill>
                  <a:srgbClr val="64E688"/>
                </a:solidFill>
                <a:latin typeface="Canva Sans"/>
              </a:rPr>
              <a:t>.</a:t>
            </a:r>
          </a:p>
        </p:txBody>
      </p:sp>
      <p:sp>
        <p:nvSpPr>
          <p:cNvPr id="5" name="TextBox 5"/>
          <p:cNvSpPr txBox="1"/>
          <p:nvPr/>
        </p:nvSpPr>
        <p:spPr>
          <a:xfrm>
            <a:off x="531129" y="8112894"/>
            <a:ext cx="15796274" cy="1780540"/>
          </a:xfrm>
          <a:prstGeom prst="rect">
            <a:avLst/>
          </a:prstGeom>
        </p:spPr>
        <p:txBody>
          <a:bodyPr lIns="0" tIns="0" rIns="0" bIns="0" rtlCol="0" anchor="t">
            <a:spAutoFit/>
          </a:bodyPr>
          <a:lstStyle/>
          <a:p>
            <a:pPr>
              <a:lnSpc>
                <a:spcPts val="4760"/>
              </a:lnSpc>
            </a:pPr>
            <a:r>
              <a:rPr lang="en-US" sz="3400">
                <a:solidFill>
                  <a:srgbClr val="FFFFFF"/>
                </a:solidFill>
                <a:latin typeface="Canva Sans"/>
              </a:rPr>
              <a:t>•Covid-19 pandemic has significantly contributed to the augmented reality and virtual reality technology market and we'll also contribute to society with this health and mental fitness web app.</a:t>
            </a:r>
          </a:p>
        </p:txBody>
      </p:sp>
      <p:sp>
        <p:nvSpPr>
          <p:cNvPr id="6" name="TextBox 6"/>
          <p:cNvSpPr txBox="1"/>
          <p:nvPr/>
        </p:nvSpPr>
        <p:spPr>
          <a:xfrm>
            <a:off x="521604" y="4008211"/>
            <a:ext cx="16087286" cy="2380615"/>
          </a:xfrm>
          <a:prstGeom prst="rect">
            <a:avLst/>
          </a:prstGeom>
        </p:spPr>
        <p:txBody>
          <a:bodyPr lIns="0" tIns="0" rIns="0" bIns="0" rtlCol="0" anchor="t">
            <a:spAutoFit/>
          </a:bodyPr>
          <a:lstStyle/>
          <a:p>
            <a:pPr>
              <a:lnSpc>
                <a:spcPts val="4760"/>
              </a:lnSpc>
            </a:pPr>
            <a:r>
              <a:rPr lang="en-US" sz="3400">
                <a:solidFill>
                  <a:srgbClr val="FFFFFF"/>
                </a:solidFill>
                <a:latin typeface="Canva Sans"/>
              </a:rPr>
              <a:t>•Other features that we're planning to add in the Future are -</a:t>
            </a:r>
          </a:p>
          <a:p>
            <a:pPr>
              <a:lnSpc>
                <a:spcPts val="4760"/>
              </a:lnSpc>
            </a:pPr>
            <a:r>
              <a:rPr lang="en-US" sz="3400">
                <a:solidFill>
                  <a:srgbClr val="FF8826"/>
                </a:solidFill>
                <a:latin typeface="Canva Sans"/>
              </a:rPr>
              <a:t>Physical Rehabilitation</a:t>
            </a:r>
            <a:r>
              <a:rPr lang="en-US" sz="3400">
                <a:solidFill>
                  <a:srgbClr val="FFFFFF"/>
                </a:solidFill>
                <a:latin typeface="Canva Sans"/>
              </a:rPr>
              <a:t>,  </a:t>
            </a:r>
            <a:r>
              <a:rPr lang="en-US" sz="3400">
                <a:solidFill>
                  <a:srgbClr val="FF8826"/>
                </a:solidFill>
                <a:latin typeface="Canva Sans"/>
              </a:rPr>
              <a:t>Telemedicine</a:t>
            </a:r>
            <a:r>
              <a:rPr lang="en-US" sz="3400">
                <a:solidFill>
                  <a:srgbClr val="FFFFFF"/>
                </a:solidFill>
                <a:latin typeface="Canva Sans"/>
              </a:rPr>
              <a:t>, </a:t>
            </a:r>
            <a:r>
              <a:rPr lang="en-US" sz="3400">
                <a:solidFill>
                  <a:srgbClr val="FF8826"/>
                </a:solidFill>
                <a:latin typeface="Canva Sans"/>
              </a:rPr>
              <a:t> Medical Training</a:t>
            </a:r>
            <a:r>
              <a:rPr lang="en-US" sz="3400">
                <a:solidFill>
                  <a:srgbClr val="64E688"/>
                </a:solidFill>
                <a:latin typeface="Canva Sans"/>
              </a:rPr>
              <a:t>.</a:t>
            </a:r>
          </a:p>
          <a:p>
            <a:pPr>
              <a:lnSpc>
                <a:spcPts val="4760"/>
              </a:lnSpc>
            </a:pPr>
            <a:endParaRPr/>
          </a:p>
          <a:p>
            <a:pPr>
              <a:lnSpc>
                <a:spcPts val="4760"/>
              </a:lnSpc>
            </a:pP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2" name="TextBox 2"/>
          <p:cNvSpPr txBox="1"/>
          <p:nvPr/>
        </p:nvSpPr>
        <p:spPr>
          <a:xfrm>
            <a:off x="3643685" y="159703"/>
            <a:ext cx="11000631" cy="1566544"/>
          </a:xfrm>
          <a:prstGeom prst="rect">
            <a:avLst/>
          </a:prstGeom>
        </p:spPr>
        <p:txBody>
          <a:bodyPr lIns="0" tIns="0" rIns="0" bIns="0" rtlCol="0" anchor="t">
            <a:spAutoFit/>
          </a:bodyPr>
          <a:lstStyle/>
          <a:p>
            <a:pPr algn="ctr">
              <a:lnSpc>
                <a:spcPts val="12880"/>
              </a:lnSpc>
            </a:pPr>
            <a:r>
              <a:rPr lang="en-US" sz="9200">
                <a:solidFill>
                  <a:srgbClr val="64E688"/>
                </a:solidFill>
                <a:latin typeface="Heebo Bold"/>
              </a:rPr>
              <a:t>Benefits for Society  </a:t>
            </a:r>
          </a:p>
        </p:txBody>
      </p:sp>
      <p:sp>
        <p:nvSpPr>
          <p:cNvPr id="3" name="TextBox 3"/>
          <p:cNvSpPr txBox="1"/>
          <p:nvPr/>
        </p:nvSpPr>
        <p:spPr>
          <a:xfrm>
            <a:off x="-223532" y="1640522"/>
            <a:ext cx="18783038" cy="1464945"/>
          </a:xfrm>
          <a:prstGeom prst="rect">
            <a:avLst/>
          </a:prstGeom>
        </p:spPr>
        <p:txBody>
          <a:bodyPr lIns="0" tIns="0" rIns="0" bIns="0" rtlCol="0" anchor="t">
            <a:spAutoFit/>
          </a:bodyPr>
          <a:lstStyle/>
          <a:p>
            <a:pPr marL="906778" lvl="1" indent="-453389">
              <a:lnSpc>
                <a:spcPts val="5879"/>
              </a:lnSpc>
              <a:buFont typeface="Arial"/>
              <a:buChar char="•"/>
            </a:pPr>
            <a:r>
              <a:rPr lang="en-US" sz="4199">
                <a:solidFill>
                  <a:srgbClr val="FFFFFF"/>
                </a:solidFill>
                <a:latin typeface="Heebo Bold"/>
              </a:rPr>
              <a:t>Get Free Health &amp; Fitness Tips in the form of articles, daily notifications, calendar updates etc.</a:t>
            </a:r>
          </a:p>
        </p:txBody>
      </p:sp>
      <p:sp>
        <p:nvSpPr>
          <p:cNvPr id="4" name="TextBox 4"/>
          <p:cNvSpPr txBox="1"/>
          <p:nvPr/>
        </p:nvSpPr>
        <p:spPr>
          <a:xfrm>
            <a:off x="-223532" y="3316547"/>
            <a:ext cx="17787516" cy="1464945"/>
          </a:xfrm>
          <a:prstGeom prst="rect">
            <a:avLst/>
          </a:prstGeom>
        </p:spPr>
        <p:txBody>
          <a:bodyPr lIns="0" tIns="0" rIns="0" bIns="0" rtlCol="0" anchor="t">
            <a:spAutoFit/>
          </a:bodyPr>
          <a:lstStyle/>
          <a:p>
            <a:pPr marL="906778" lvl="1" indent="-453389">
              <a:lnSpc>
                <a:spcPts val="5879"/>
              </a:lnSpc>
              <a:buFont typeface="Arial"/>
              <a:buChar char="•"/>
            </a:pPr>
            <a:r>
              <a:rPr lang="en-US" sz="4199">
                <a:solidFill>
                  <a:srgbClr val="FFFFFF"/>
                </a:solidFill>
                <a:latin typeface="Heebo Bold"/>
              </a:rPr>
              <a:t>Users can monitor and Track the Progress which helps to motivate people.</a:t>
            </a:r>
          </a:p>
        </p:txBody>
      </p:sp>
      <p:sp>
        <p:nvSpPr>
          <p:cNvPr id="5" name="TextBox 5"/>
          <p:cNvSpPr txBox="1"/>
          <p:nvPr/>
        </p:nvSpPr>
        <p:spPr>
          <a:xfrm>
            <a:off x="-223532" y="5057775"/>
            <a:ext cx="17787516" cy="1464945"/>
          </a:xfrm>
          <a:prstGeom prst="rect">
            <a:avLst/>
          </a:prstGeom>
        </p:spPr>
        <p:txBody>
          <a:bodyPr lIns="0" tIns="0" rIns="0" bIns="0" rtlCol="0" anchor="t">
            <a:spAutoFit/>
          </a:bodyPr>
          <a:lstStyle/>
          <a:p>
            <a:pPr marL="906778" lvl="1" indent="-453389">
              <a:lnSpc>
                <a:spcPts val="5879"/>
              </a:lnSpc>
              <a:buFont typeface="Arial"/>
              <a:buChar char="•"/>
            </a:pPr>
            <a:r>
              <a:rPr lang="en-US" sz="4199">
                <a:solidFill>
                  <a:srgbClr val="FFFFFF"/>
                </a:solidFill>
                <a:latin typeface="Heebo Bold"/>
              </a:rPr>
              <a:t>People can work out anywhere at any time without having any bulky setup of the gym.</a:t>
            </a:r>
          </a:p>
        </p:txBody>
      </p:sp>
      <p:sp>
        <p:nvSpPr>
          <p:cNvPr id="6" name="TextBox 6"/>
          <p:cNvSpPr txBox="1"/>
          <p:nvPr/>
        </p:nvSpPr>
        <p:spPr>
          <a:xfrm>
            <a:off x="-223532" y="6699885"/>
            <a:ext cx="17787516" cy="2207895"/>
          </a:xfrm>
          <a:prstGeom prst="rect">
            <a:avLst/>
          </a:prstGeom>
        </p:spPr>
        <p:txBody>
          <a:bodyPr lIns="0" tIns="0" rIns="0" bIns="0" rtlCol="0" anchor="t">
            <a:spAutoFit/>
          </a:bodyPr>
          <a:lstStyle/>
          <a:p>
            <a:pPr marL="906778" lvl="1" indent="-453389">
              <a:lnSpc>
                <a:spcPts val="5879"/>
              </a:lnSpc>
              <a:buFont typeface="Arial"/>
              <a:buChar char="•"/>
            </a:pPr>
            <a:r>
              <a:rPr lang="en-US" sz="4199">
                <a:solidFill>
                  <a:srgbClr val="FFFFFF"/>
                </a:solidFill>
                <a:latin typeface="Heebo Bold Bold"/>
              </a:rPr>
              <a:t>People can meditate according to their choice of place which helps them focus more and provides them peace of mind in such stressful times.</a:t>
            </a:r>
          </a:p>
        </p:txBody>
      </p:sp>
      <p:sp>
        <p:nvSpPr>
          <p:cNvPr id="7" name="TextBox 7"/>
          <p:cNvSpPr txBox="1"/>
          <p:nvPr/>
        </p:nvSpPr>
        <p:spPr>
          <a:xfrm>
            <a:off x="-223532" y="8822055"/>
            <a:ext cx="17787516" cy="1464945"/>
          </a:xfrm>
          <a:prstGeom prst="rect">
            <a:avLst/>
          </a:prstGeom>
        </p:spPr>
        <p:txBody>
          <a:bodyPr lIns="0" tIns="0" rIns="0" bIns="0" rtlCol="0" anchor="t">
            <a:spAutoFit/>
          </a:bodyPr>
          <a:lstStyle/>
          <a:p>
            <a:pPr marL="906778" lvl="1" indent="-453389">
              <a:lnSpc>
                <a:spcPts val="5879"/>
              </a:lnSpc>
              <a:buFont typeface="Arial"/>
              <a:buChar char="•"/>
            </a:pPr>
            <a:r>
              <a:rPr lang="en-US" sz="4199">
                <a:solidFill>
                  <a:srgbClr val="FFFFFF"/>
                </a:solidFill>
                <a:latin typeface="Heebo Bold"/>
              </a:rPr>
              <a:t>People can track all the food intake easily and maintain a balanced diet for healthy lifestyle.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31922" y="3525088"/>
            <a:ext cx="3134028" cy="3236825"/>
            <a:chOff x="0" y="0"/>
            <a:chExt cx="6350000" cy="6558280"/>
          </a:xfrm>
        </p:grpSpPr>
        <p:sp>
          <p:nvSpPr>
            <p:cNvPr id="3" name="Freeform 3"/>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cstate="print"/>
              <a:stretch>
                <a:fillRect t="-22562" b="-22562"/>
              </a:stretch>
            </a:blipFill>
          </p:spPr>
        </p:sp>
        <p:sp>
          <p:nvSpPr>
            <p:cNvPr id="4" name="Freeform 4"/>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64E688"/>
            </a:solidFill>
          </p:spPr>
        </p:sp>
      </p:grpSp>
      <p:grpSp>
        <p:nvGrpSpPr>
          <p:cNvPr id="5" name="Group 5"/>
          <p:cNvGrpSpPr>
            <a:grpSpLocks noChangeAspect="1"/>
          </p:cNvGrpSpPr>
          <p:nvPr/>
        </p:nvGrpSpPr>
        <p:grpSpPr>
          <a:xfrm>
            <a:off x="5594676" y="3525088"/>
            <a:ext cx="3134028" cy="3236825"/>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cstate="print"/>
              <a:stretch>
                <a:fillRect t="-30752" b="-41246"/>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64E688"/>
            </a:solidFill>
          </p:spPr>
        </p:sp>
      </p:grpSp>
      <p:grpSp>
        <p:nvGrpSpPr>
          <p:cNvPr id="8" name="Group 8"/>
          <p:cNvGrpSpPr>
            <a:grpSpLocks noChangeAspect="1"/>
          </p:cNvGrpSpPr>
          <p:nvPr/>
        </p:nvGrpSpPr>
        <p:grpSpPr>
          <a:xfrm>
            <a:off x="9953091" y="3525088"/>
            <a:ext cx="3134028" cy="3236825"/>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cstate="print"/>
              <a:stretch>
                <a:fillRect l="-27519" r="-27519"/>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64E688"/>
            </a:solidFill>
          </p:spPr>
        </p:sp>
      </p:grpSp>
      <p:grpSp>
        <p:nvGrpSpPr>
          <p:cNvPr id="11" name="Group 11"/>
          <p:cNvGrpSpPr>
            <a:grpSpLocks noChangeAspect="1"/>
          </p:cNvGrpSpPr>
          <p:nvPr/>
        </p:nvGrpSpPr>
        <p:grpSpPr>
          <a:xfrm>
            <a:off x="14125272" y="3525088"/>
            <a:ext cx="3134028" cy="3236825"/>
            <a:chOff x="0" y="0"/>
            <a:chExt cx="6350000" cy="6558280"/>
          </a:xfrm>
        </p:grpSpPr>
        <p:sp>
          <p:nvSpPr>
            <p:cNvPr id="12" name="Freeform 12"/>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cstate="print"/>
              <a:stretch>
                <a:fillRect t="-14459" b="-14459"/>
              </a:stretch>
            </a:blipFill>
          </p:spPr>
        </p:sp>
        <p:sp>
          <p:nvSpPr>
            <p:cNvPr id="13" name="Freeform 13"/>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64E688"/>
            </a:solidFill>
          </p:spPr>
        </p:sp>
      </p:grpSp>
      <p:sp>
        <p:nvSpPr>
          <p:cNvPr id="14" name="TextBox 14"/>
          <p:cNvSpPr txBox="1"/>
          <p:nvPr/>
        </p:nvSpPr>
        <p:spPr>
          <a:xfrm>
            <a:off x="2919631" y="284178"/>
            <a:ext cx="12083370" cy="1336643"/>
          </a:xfrm>
          <a:prstGeom prst="rect">
            <a:avLst/>
          </a:prstGeom>
        </p:spPr>
        <p:txBody>
          <a:bodyPr lIns="0" tIns="0" rIns="0" bIns="0" rtlCol="0" anchor="t">
            <a:spAutoFit/>
          </a:bodyPr>
          <a:lstStyle/>
          <a:p>
            <a:pPr algn="ctr">
              <a:lnSpc>
                <a:spcPts val="10924"/>
              </a:lnSpc>
              <a:spcBef>
                <a:spcPct val="0"/>
              </a:spcBef>
            </a:pPr>
            <a:r>
              <a:rPr lang="en-US" sz="7803">
                <a:solidFill>
                  <a:srgbClr val="64E688"/>
                </a:solidFill>
                <a:latin typeface="Heebo Bold Bold"/>
              </a:rPr>
              <a:t>Meet Our TEAM MEMBERS</a:t>
            </a:r>
          </a:p>
        </p:txBody>
      </p:sp>
      <p:sp>
        <p:nvSpPr>
          <p:cNvPr id="15" name="TextBox 15"/>
          <p:cNvSpPr txBox="1"/>
          <p:nvPr/>
        </p:nvSpPr>
        <p:spPr>
          <a:xfrm>
            <a:off x="1501076" y="7142707"/>
            <a:ext cx="2837111" cy="679450"/>
          </a:xfrm>
          <a:prstGeom prst="rect">
            <a:avLst/>
          </a:prstGeom>
        </p:spPr>
        <p:txBody>
          <a:bodyPr lIns="0" tIns="0" rIns="0" bIns="0" rtlCol="0" anchor="t">
            <a:spAutoFit/>
          </a:bodyPr>
          <a:lstStyle/>
          <a:p>
            <a:pPr algn="ctr">
              <a:lnSpc>
                <a:spcPts val="5599"/>
              </a:lnSpc>
              <a:spcBef>
                <a:spcPct val="0"/>
              </a:spcBef>
            </a:pPr>
            <a:r>
              <a:rPr lang="en-US" sz="3999">
                <a:solidFill>
                  <a:srgbClr val="64E688"/>
                </a:solidFill>
                <a:latin typeface="Heebo Bold Bold"/>
              </a:rPr>
              <a:t>Ayush Tyagi</a:t>
            </a:r>
          </a:p>
        </p:txBody>
      </p:sp>
      <p:sp>
        <p:nvSpPr>
          <p:cNvPr id="16" name="TextBox 16"/>
          <p:cNvSpPr txBox="1"/>
          <p:nvPr/>
        </p:nvSpPr>
        <p:spPr>
          <a:xfrm>
            <a:off x="5106373" y="7142707"/>
            <a:ext cx="4110633" cy="679450"/>
          </a:xfrm>
          <a:prstGeom prst="rect">
            <a:avLst/>
          </a:prstGeom>
        </p:spPr>
        <p:txBody>
          <a:bodyPr lIns="0" tIns="0" rIns="0" bIns="0" rtlCol="0" anchor="t">
            <a:spAutoFit/>
          </a:bodyPr>
          <a:lstStyle/>
          <a:p>
            <a:pPr algn="ctr">
              <a:lnSpc>
                <a:spcPts val="5599"/>
              </a:lnSpc>
              <a:spcBef>
                <a:spcPct val="0"/>
              </a:spcBef>
            </a:pPr>
            <a:r>
              <a:rPr lang="en-US" sz="3999">
                <a:solidFill>
                  <a:srgbClr val="64E688"/>
                </a:solidFill>
                <a:latin typeface="Heebo Bold Bold"/>
              </a:rPr>
              <a:t>Bhoomika Saxena</a:t>
            </a:r>
          </a:p>
        </p:txBody>
      </p:sp>
      <p:sp>
        <p:nvSpPr>
          <p:cNvPr id="17" name="TextBox 17"/>
          <p:cNvSpPr txBox="1"/>
          <p:nvPr/>
        </p:nvSpPr>
        <p:spPr>
          <a:xfrm>
            <a:off x="9689817" y="7142707"/>
            <a:ext cx="3660577" cy="679450"/>
          </a:xfrm>
          <a:prstGeom prst="rect">
            <a:avLst/>
          </a:prstGeom>
        </p:spPr>
        <p:txBody>
          <a:bodyPr lIns="0" tIns="0" rIns="0" bIns="0" rtlCol="0" anchor="t">
            <a:spAutoFit/>
          </a:bodyPr>
          <a:lstStyle/>
          <a:p>
            <a:pPr algn="ctr">
              <a:lnSpc>
                <a:spcPts val="5599"/>
              </a:lnSpc>
              <a:spcBef>
                <a:spcPct val="0"/>
              </a:spcBef>
            </a:pPr>
            <a:r>
              <a:rPr lang="en-US" sz="3999">
                <a:solidFill>
                  <a:srgbClr val="64E688"/>
                </a:solidFill>
                <a:latin typeface="Heebo Bold"/>
              </a:rPr>
              <a:t>Chhayank Tyagi</a:t>
            </a:r>
          </a:p>
        </p:txBody>
      </p:sp>
      <p:sp>
        <p:nvSpPr>
          <p:cNvPr id="18" name="TextBox 18"/>
          <p:cNvSpPr txBox="1"/>
          <p:nvPr/>
        </p:nvSpPr>
        <p:spPr>
          <a:xfrm>
            <a:off x="14020800" y="7142707"/>
            <a:ext cx="4267200" cy="718145"/>
          </a:xfrm>
          <a:prstGeom prst="rect">
            <a:avLst/>
          </a:prstGeom>
        </p:spPr>
        <p:txBody>
          <a:bodyPr wrap="square" lIns="0" tIns="0" rIns="0" bIns="0" rtlCol="0" anchor="t">
            <a:spAutoFit/>
          </a:bodyPr>
          <a:lstStyle/>
          <a:p>
            <a:pPr algn="ctr">
              <a:lnSpc>
                <a:spcPts val="5599"/>
              </a:lnSpc>
              <a:spcBef>
                <a:spcPct val="0"/>
              </a:spcBef>
            </a:pPr>
            <a:r>
              <a:rPr lang="en-US" sz="3999" dirty="0">
                <a:solidFill>
                  <a:srgbClr val="64E688"/>
                </a:solidFill>
                <a:latin typeface="Heebo Bold Bold"/>
              </a:rPr>
              <a:t>Hanu Agarwal</a:t>
            </a:r>
          </a:p>
        </p:txBody>
      </p:sp>
      <p:sp>
        <p:nvSpPr>
          <p:cNvPr id="19" name="TextBox 19"/>
          <p:cNvSpPr txBox="1"/>
          <p:nvPr/>
        </p:nvSpPr>
        <p:spPr>
          <a:xfrm>
            <a:off x="1760558" y="7736432"/>
            <a:ext cx="2318147" cy="615950"/>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Roboto"/>
              </a:rPr>
              <a:t>CS 3rd Year</a:t>
            </a:r>
          </a:p>
        </p:txBody>
      </p:sp>
      <p:sp>
        <p:nvSpPr>
          <p:cNvPr id="20" name="TextBox 20"/>
          <p:cNvSpPr txBox="1"/>
          <p:nvPr/>
        </p:nvSpPr>
        <p:spPr>
          <a:xfrm>
            <a:off x="6002616" y="7736432"/>
            <a:ext cx="2318147" cy="615950"/>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Roboto"/>
              </a:rPr>
              <a:t>CS 3rd Year</a:t>
            </a:r>
          </a:p>
        </p:txBody>
      </p:sp>
      <p:sp>
        <p:nvSpPr>
          <p:cNvPr id="21" name="TextBox 21"/>
          <p:cNvSpPr txBox="1"/>
          <p:nvPr/>
        </p:nvSpPr>
        <p:spPr>
          <a:xfrm>
            <a:off x="10361032" y="7736432"/>
            <a:ext cx="2318147" cy="615950"/>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Roboto"/>
              </a:rPr>
              <a:t>CS 3rd Year</a:t>
            </a:r>
          </a:p>
        </p:txBody>
      </p:sp>
      <p:sp>
        <p:nvSpPr>
          <p:cNvPr id="22" name="TextBox 22"/>
          <p:cNvSpPr txBox="1"/>
          <p:nvPr/>
        </p:nvSpPr>
        <p:spPr>
          <a:xfrm>
            <a:off x="14793133" y="7736432"/>
            <a:ext cx="2318147" cy="615950"/>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Roboto"/>
              </a:rPr>
              <a:t>CS 3rd Year</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srcRect/>
          <a:stretch>
            <a:fillRect/>
          </a:stretch>
        </p:blipFill>
        <p:spPr>
          <a:xfrm rot="5400000">
            <a:off x="-1111021" y="-926836"/>
            <a:ext cx="3753274" cy="3443628"/>
          </a:xfrm>
          <a:prstGeom prst="rect">
            <a:avLst/>
          </a:prstGeom>
        </p:spPr>
      </p:pic>
      <p:pic>
        <p:nvPicPr>
          <p:cNvPr id="3" name="Picture 3"/>
          <p:cNvPicPr>
            <a:picLocks noChangeAspect="1"/>
          </p:cNvPicPr>
          <p:nvPr/>
        </p:nvPicPr>
        <p:blipFill>
          <a:blip r:embed="rId3" cstate="print"/>
          <a:srcRect/>
          <a:stretch>
            <a:fillRect/>
          </a:stretch>
        </p:blipFill>
        <p:spPr>
          <a:xfrm rot="1713587">
            <a:off x="14568945" y="80742"/>
            <a:ext cx="1569750" cy="1428473"/>
          </a:xfrm>
          <a:prstGeom prst="rect">
            <a:avLst/>
          </a:prstGeom>
        </p:spPr>
      </p:pic>
      <p:pic>
        <p:nvPicPr>
          <p:cNvPr id="4" name="Picture 4"/>
          <p:cNvPicPr>
            <a:picLocks noChangeAspect="1"/>
          </p:cNvPicPr>
          <p:nvPr/>
        </p:nvPicPr>
        <p:blipFill>
          <a:blip r:embed="rId4" cstate="print"/>
          <a:srcRect/>
          <a:stretch>
            <a:fillRect/>
          </a:stretch>
        </p:blipFill>
        <p:spPr>
          <a:xfrm rot="-478310">
            <a:off x="14005747" y="7047154"/>
            <a:ext cx="5448196" cy="5019151"/>
          </a:xfrm>
          <a:prstGeom prst="rect">
            <a:avLst/>
          </a:prstGeom>
        </p:spPr>
      </p:pic>
      <p:sp>
        <p:nvSpPr>
          <p:cNvPr id="5" name="TextBox 5"/>
          <p:cNvSpPr txBox="1"/>
          <p:nvPr/>
        </p:nvSpPr>
        <p:spPr>
          <a:xfrm rot="-1412059">
            <a:off x="1366464" y="3288340"/>
            <a:ext cx="14738802" cy="3436504"/>
          </a:xfrm>
          <a:prstGeom prst="rect">
            <a:avLst/>
          </a:prstGeom>
        </p:spPr>
        <p:txBody>
          <a:bodyPr lIns="0" tIns="0" rIns="0" bIns="0" rtlCol="0" anchor="t">
            <a:spAutoFit/>
          </a:bodyPr>
          <a:lstStyle/>
          <a:p>
            <a:pPr algn="ctr">
              <a:lnSpc>
                <a:spcPts val="28121"/>
              </a:lnSpc>
            </a:pPr>
            <a:r>
              <a:rPr lang="en-US" sz="20086">
                <a:solidFill>
                  <a:srgbClr val="64E688"/>
                </a:solidFill>
                <a:latin typeface="Canva Sans"/>
              </a:rPr>
              <a:t>THANK YOU</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srcRect/>
          <a:stretch>
            <a:fillRect/>
          </a:stretch>
        </p:blipFill>
        <p:spPr>
          <a:xfrm rot="1689126">
            <a:off x="15384392" y="7067746"/>
            <a:ext cx="4928314" cy="5292150"/>
          </a:xfrm>
          <a:prstGeom prst="rect">
            <a:avLst/>
          </a:prstGeom>
        </p:spPr>
      </p:pic>
      <p:pic>
        <p:nvPicPr>
          <p:cNvPr id="3" name="Picture 3"/>
          <p:cNvPicPr>
            <a:picLocks noChangeAspect="1"/>
          </p:cNvPicPr>
          <p:nvPr/>
        </p:nvPicPr>
        <p:blipFill>
          <a:blip r:embed="rId3" cstate="print"/>
          <a:srcRect/>
          <a:stretch>
            <a:fillRect/>
          </a:stretch>
        </p:blipFill>
        <p:spPr>
          <a:xfrm rot="-9993454">
            <a:off x="15171" y="-499042"/>
            <a:ext cx="1540669" cy="1735965"/>
          </a:xfrm>
          <a:prstGeom prst="rect">
            <a:avLst/>
          </a:prstGeom>
        </p:spPr>
      </p:pic>
      <p:pic>
        <p:nvPicPr>
          <p:cNvPr id="4" name="Picture 4"/>
          <p:cNvPicPr>
            <a:picLocks noChangeAspect="1"/>
          </p:cNvPicPr>
          <p:nvPr/>
        </p:nvPicPr>
        <p:blipFill>
          <a:blip r:embed="rId4" cstate="print"/>
          <a:srcRect/>
          <a:stretch>
            <a:fillRect/>
          </a:stretch>
        </p:blipFill>
        <p:spPr>
          <a:xfrm rot="-3574792">
            <a:off x="-989108" y="-1453513"/>
            <a:ext cx="3549227" cy="3644906"/>
          </a:xfrm>
          <a:prstGeom prst="rect">
            <a:avLst/>
          </a:prstGeom>
        </p:spPr>
      </p:pic>
      <p:pic>
        <p:nvPicPr>
          <p:cNvPr id="5" name="Picture 5"/>
          <p:cNvPicPr>
            <a:picLocks noChangeAspect="1"/>
          </p:cNvPicPr>
          <p:nvPr/>
        </p:nvPicPr>
        <p:blipFill>
          <a:blip r:embed="rId5" cstate="print"/>
          <a:srcRect/>
          <a:stretch>
            <a:fillRect/>
          </a:stretch>
        </p:blipFill>
        <p:spPr>
          <a:xfrm>
            <a:off x="15606452" y="920319"/>
            <a:ext cx="1652848" cy="2801437"/>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xmlns="" val="0"/>
              </a:ext>
              <a:ext uri="{96DAC541-7B7A-43D3-8B79-37D633B846F1}">
                <asvg:svgBlip xmlns:asvg="http://schemas.microsoft.com/office/drawing/2016/SVG/main" xmlns="" r:embed="rId7"/>
              </a:ext>
            </a:extLst>
          </a:blip>
          <a:srcRect/>
          <a:stretch>
            <a:fillRect/>
          </a:stretch>
        </p:blipFill>
        <p:spPr>
          <a:xfrm>
            <a:off x="1028700" y="7148208"/>
            <a:ext cx="2724106" cy="256561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rcRect/>
          <a:stretch>
            <a:fillRect/>
          </a:stretch>
        </p:blipFill>
        <p:spPr>
          <a:xfrm>
            <a:off x="3752806" y="7275420"/>
            <a:ext cx="2692914" cy="2565613"/>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xmlns="" val="0"/>
              </a:ext>
              <a:ext uri="{96DAC541-7B7A-43D3-8B79-37D633B846F1}">
                <asvg:svgBlip xmlns:asvg="http://schemas.microsoft.com/office/drawing/2016/SVG/main" xmlns="" r:embed="rId11"/>
              </a:ext>
            </a:extLst>
          </a:blip>
          <a:srcRect/>
          <a:stretch>
            <a:fillRect/>
          </a:stretch>
        </p:blipFill>
        <p:spPr>
          <a:xfrm>
            <a:off x="7327315" y="7402632"/>
            <a:ext cx="4672893" cy="2438400"/>
          </a:xfrm>
          <a:prstGeom prst="rect">
            <a:avLst/>
          </a:prstGeom>
        </p:spPr>
      </p:pic>
      <p:sp>
        <p:nvSpPr>
          <p:cNvPr id="9" name="TextBox 9"/>
          <p:cNvSpPr txBox="1"/>
          <p:nvPr/>
        </p:nvSpPr>
        <p:spPr>
          <a:xfrm>
            <a:off x="785505" y="1687625"/>
            <a:ext cx="13398752" cy="1266825"/>
          </a:xfrm>
          <a:prstGeom prst="rect">
            <a:avLst/>
          </a:prstGeom>
        </p:spPr>
        <p:txBody>
          <a:bodyPr lIns="0" tIns="0" rIns="0" bIns="0" rtlCol="0" anchor="t">
            <a:spAutoFit/>
          </a:bodyPr>
          <a:lstStyle/>
          <a:p>
            <a:pPr>
              <a:lnSpc>
                <a:spcPts val="10008"/>
              </a:lnSpc>
            </a:pPr>
            <a:r>
              <a:rPr lang="en-US" sz="8340">
                <a:solidFill>
                  <a:srgbClr val="64E688"/>
                </a:solidFill>
                <a:latin typeface="Heebo Bold Bold"/>
              </a:rPr>
              <a:t> TRACK - </a:t>
            </a:r>
            <a:r>
              <a:rPr lang="en-US" sz="8340">
                <a:solidFill>
                  <a:srgbClr val="FFFFFF"/>
                </a:solidFill>
                <a:latin typeface="Heebo Bold Bold"/>
              </a:rPr>
              <a:t>Open Innovation</a:t>
            </a:r>
          </a:p>
        </p:txBody>
      </p:sp>
      <p:sp>
        <p:nvSpPr>
          <p:cNvPr id="10" name="TextBox 10"/>
          <p:cNvSpPr txBox="1"/>
          <p:nvPr/>
        </p:nvSpPr>
        <p:spPr>
          <a:xfrm>
            <a:off x="1028700" y="4292387"/>
            <a:ext cx="13398752" cy="2105025"/>
          </a:xfrm>
          <a:prstGeom prst="rect">
            <a:avLst/>
          </a:prstGeom>
        </p:spPr>
        <p:txBody>
          <a:bodyPr lIns="0" tIns="0" rIns="0" bIns="0" rtlCol="0" anchor="t">
            <a:spAutoFit/>
          </a:bodyPr>
          <a:lstStyle/>
          <a:p>
            <a:pPr>
              <a:lnSpc>
                <a:spcPts val="8399"/>
              </a:lnSpc>
            </a:pPr>
            <a:r>
              <a:rPr lang="en-US" sz="6999">
                <a:solidFill>
                  <a:srgbClr val="FFFFFF"/>
                </a:solidFill>
                <a:latin typeface="Heebo Bold Bold"/>
              </a:rPr>
              <a:t>Solution based on the domain of</a:t>
            </a:r>
            <a:r>
              <a:rPr lang="en-US" sz="6999">
                <a:solidFill>
                  <a:srgbClr val="64E688"/>
                </a:solidFill>
                <a:latin typeface="Heebo Bold Bold"/>
              </a:rPr>
              <a:t> </a:t>
            </a:r>
            <a:r>
              <a:rPr lang="en-US" sz="6999">
                <a:solidFill>
                  <a:srgbClr val="F17108"/>
                </a:solidFill>
                <a:latin typeface="Heebo Bold Bold"/>
              </a:rPr>
              <a:t>HEALTHCARE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6" cstate="print"/>
          <a:srcRect/>
          <a:stretch>
            <a:fillRect/>
          </a:stretch>
        </p:blipFill>
        <p:spPr>
          <a:xfrm rot="2465065">
            <a:off x="16946762" y="7096904"/>
            <a:ext cx="1056828" cy="1833975"/>
          </a:xfrm>
          <a:prstGeom prst="rect">
            <a:avLst/>
          </a:prstGeom>
        </p:spPr>
      </p:pic>
      <p:pic>
        <p:nvPicPr>
          <p:cNvPr id="3" name="Picture 3"/>
          <p:cNvPicPr>
            <a:picLocks noChangeAspect="1"/>
          </p:cNvPicPr>
          <p:nvPr/>
        </p:nvPicPr>
        <p:blipFill>
          <a:blip r:embed="rId7" cstate="print"/>
          <a:srcRect/>
          <a:stretch>
            <a:fillRect/>
          </a:stretch>
        </p:blipFill>
        <p:spPr>
          <a:xfrm rot="-4397849">
            <a:off x="8749272" y="817546"/>
            <a:ext cx="1709706" cy="1568656"/>
          </a:xfrm>
          <a:prstGeom prst="rect">
            <a:avLst/>
          </a:prstGeom>
        </p:spPr>
      </p:pic>
      <p:pic>
        <p:nvPicPr>
          <p:cNvPr id="4" name="Picture 4">
            <a:hlinkClick r:id="" action="ppaction://media"/>
          </p:cNvPr>
          <p:cNvPicPr>
            <a:picLocks noChangeAspect="1"/>
          </p:cNvPicPr>
          <p:nvPr>
            <a:videoFile r:link="rId1"/>
            <p:extLst>
              <p:ext uri="{DAA4B4D4-6D71-4841-9C94-3DE7FCFB9230}">
                <p14:media xmlns:p14="http://schemas.microsoft.com/office/powerpoint/2010/main" xmlns="" r:embed="rId8"/>
              </p:ext>
            </p:extLst>
          </p:nvPr>
        </p:nvPicPr>
        <p:blipFill>
          <a:blip r:embed="rId9" cstate="print"/>
          <a:srcRect/>
          <a:stretch>
            <a:fillRect/>
          </a:stretch>
        </p:blipFill>
        <p:spPr>
          <a:xfrm>
            <a:off x="9815481" y="1872723"/>
            <a:ext cx="3994835" cy="2996126"/>
          </a:xfrm>
          <a:prstGeom prst="rect">
            <a:avLst/>
          </a:prstGeom>
        </p:spPr>
      </p:pic>
      <p:pic>
        <p:nvPicPr>
          <p:cNvPr id="5" name="Picture 5">
            <a:hlinkClick r:id="" action="ppaction://media"/>
          </p:cNvPr>
          <p:cNvPicPr>
            <a:picLocks noChangeAspect="1"/>
          </p:cNvPicPr>
          <p:nvPr>
            <a:videoFile r:link="rId2"/>
            <p:extLst>
              <p:ext uri="{DAA4B4D4-6D71-4841-9C94-3DE7FCFB9230}">
                <p14:media xmlns:p14="http://schemas.microsoft.com/office/powerpoint/2010/main" xmlns="" r:embed="rId10"/>
              </p:ext>
            </p:extLst>
          </p:nvPr>
        </p:nvPicPr>
        <p:blipFill>
          <a:blip r:embed="rId11" cstate="print"/>
          <a:srcRect/>
          <a:stretch>
            <a:fillRect/>
          </a:stretch>
        </p:blipFill>
        <p:spPr>
          <a:xfrm>
            <a:off x="14051654" y="1872723"/>
            <a:ext cx="3026158" cy="3026158"/>
          </a:xfrm>
          <a:prstGeom prst="rect">
            <a:avLst/>
          </a:prstGeom>
        </p:spPr>
      </p:pic>
      <p:pic>
        <p:nvPicPr>
          <p:cNvPr id="6" name="Picture 6">
            <a:hlinkClick r:id="" action="ppaction://media"/>
          </p:cNvPr>
          <p:cNvPicPr>
            <a:picLocks noChangeAspect="1"/>
          </p:cNvPicPr>
          <p:nvPr>
            <a:videoFile r:link="rId3"/>
            <p:extLst>
              <p:ext uri="{DAA4B4D4-6D71-4841-9C94-3DE7FCFB9230}">
                <p14:media xmlns:p14="http://schemas.microsoft.com/office/powerpoint/2010/main" xmlns="" r:embed="rId12"/>
              </p:ext>
            </p:extLst>
          </p:nvPr>
        </p:nvPicPr>
        <p:blipFill>
          <a:blip r:embed="rId13" cstate="print"/>
          <a:srcRect/>
          <a:stretch>
            <a:fillRect/>
          </a:stretch>
        </p:blipFill>
        <p:spPr>
          <a:xfrm>
            <a:off x="9815481" y="5143500"/>
            <a:ext cx="3994835" cy="2639158"/>
          </a:xfrm>
          <a:prstGeom prst="rect">
            <a:avLst/>
          </a:prstGeom>
        </p:spPr>
      </p:pic>
      <p:pic>
        <p:nvPicPr>
          <p:cNvPr id="7" name="Picture 7">
            <a:hlinkClick r:id="" action="ppaction://media"/>
          </p:cNvPr>
          <p:cNvPicPr>
            <a:picLocks noChangeAspect="1"/>
          </p:cNvPicPr>
          <p:nvPr>
            <a:videoFile r:link="rId4"/>
            <p:extLst>
              <p:ext uri="{DAA4B4D4-6D71-4841-9C94-3DE7FCFB9230}">
                <p14:media xmlns:p14="http://schemas.microsoft.com/office/powerpoint/2010/main" xmlns="" r:embed="rId15"/>
              </p:ext>
            </p:extLst>
          </p:nvPr>
        </p:nvPicPr>
        <p:blipFill>
          <a:blip r:embed="rId16" cstate="print"/>
          <a:srcRect l="5143" r="8858"/>
          <a:stretch>
            <a:fillRect/>
          </a:stretch>
        </p:blipFill>
        <p:spPr>
          <a:xfrm>
            <a:off x="14051654" y="5143500"/>
            <a:ext cx="3026158" cy="2639158"/>
          </a:xfrm>
          <a:prstGeom prst="rect">
            <a:avLst/>
          </a:prstGeom>
        </p:spPr>
      </p:pic>
      <p:sp>
        <p:nvSpPr>
          <p:cNvPr id="8" name="TextBox 8"/>
          <p:cNvSpPr txBox="1"/>
          <p:nvPr/>
        </p:nvSpPr>
        <p:spPr>
          <a:xfrm>
            <a:off x="1028700" y="471944"/>
            <a:ext cx="7376123" cy="844550"/>
          </a:xfrm>
          <a:prstGeom prst="rect">
            <a:avLst/>
          </a:prstGeom>
        </p:spPr>
        <p:txBody>
          <a:bodyPr lIns="0" tIns="0" rIns="0" bIns="0" rtlCol="0" anchor="t">
            <a:spAutoFit/>
          </a:bodyPr>
          <a:lstStyle/>
          <a:p>
            <a:pPr algn="ctr">
              <a:lnSpc>
                <a:spcPts val="6999"/>
              </a:lnSpc>
              <a:spcBef>
                <a:spcPct val="0"/>
              </a:spcBef>
            </a:pPr>
            <a:r>
              <a:rPr lang="en-US" sz="4999">
                <a:solidFill>
                  <a:srgbClr val="64E688"/>
                </a:solidFill>
                <a:latin typeface="Heebo Regular Bold"/>
              </a:rPr>
              <a:t>PROBLEM STATEMENT</a:t>
            </a:r>
          </a:p>
        </p:txBody>
      </p:sp>
      <p:sp>
        <p:nvSpPr>
          <p:cNvPr id="9" name="TextBox 9"/>
          <p:cNvSpPr txBox="1"/>
          <p:nvPr/>
        </p:nvSpPr>
        <p:spPr>
          <a:xfrm>
            <a:off x="1028700" y="1946275"/>
            <a:ext cx="7376123" cy="7023100"/>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Heebo Regular"/>
              </a:rPr>
              <a:t>To develop a web-based application for performing regular physical activity that helps sharpen the brain, help manages weight, reduces the risk of diseases, strengthens bones and muscles, makes the body flexible, and improves efficiency to do regular day-to-day chores.</a:t>
            </a:r>
          </a:p>
        </p:txBody>
      </p:sp>
    </p:spTree>
  </p:cSld>
  <p:clrMapOvr>
    <a:masterClrMapping/>
  </p:clrMapOvr>
  <p:timing>
    <p:tnLst>
      <p:par>
        <p:cTn id="1" dur="indefinite" restart="never" nodeType="tmRoot">
          <p:childTnLst>
            <p:video>
              <p:cMediaNode vol="0">
                <p:cTn id="2" fill="hold" display="0">
                  <p:stCondLst>
                    <p:cond delay="indefinite"/>
                  </p:stCondLst>
                </p:cTn>
                <p:tgtEl>
                  <p:spTgt spid="4"/>
                </p:tgtEl>
              </p:cMediaNode>
            </p:video>
            <p:video>
              <p:cMediaNode vol="0">
                <p:cTn id="3" fill="hold" display="0">
                  <p:stCondLst>
                    <p:cond delay="indefinite"/>
                  </p:stCondLst>
                </p:cTn>
                <p:tgtEl>
                  <p:spTgt spid="5"/>
                </p:tgtEl>
              </p:cMediaNode>
            </p:video>
            <p:video>
              <p:cMediaNode vol="0">
                <p:cTn id="4" fill="hold" display="0">
                  <p:stCondLst>
                    <p:cond delay="indefinite"/>
                  </p:stCondLst>
                </p:cTn>
                <p:tgtEl>
                  <p:spTgt spid="6"/>
                </p:tgtEl>
              </p:cMediaNode>
            </p:video>
            <p:video>
              <p:cMediaNode vol="0">
                <p:cTn id="5" fill="hold"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srcRect/>
          <a:stretch>
            <a:fillRect/>
          </a:stretch>
        </p:blipFill>
        <p:spPr>
          <a:xfrm>
            <a:off x="12511079" y="1408112"/>
            <a:ext cx="3051148" cy="2517785"/>
          </a:xfrm>
          <a:prstGeom prst="rect">
            <a:avLst/>
          </a:prstGeom>
        </p:spPr>
      </p:pic>
      <p:sp>
        <p:nvSpPr>
          <p:cNvPr id="3" name="TextBox 3"/>
          <p:cNvSpPr txBox="1"/>
          <p:nvPr/>
        </p:nvSpPr>
        <p:spPr>
          <a:xfrm>
            <a:off x="225501" y="3963998"/>
            <a:ext cx="17279125" cy="5763303"/>
          </a:xfrm>
          <a:prstGeom prst="rect">
            <a:avLst/>
          </a:prstGeom>
        </p:spPr>
        <p:txBody>
          <a:bodyPr lIns="0" tIns="0" rIns="0" bIns="0" rtlCol="0" anchor="t">
            <a:spAutoFit/>
          </a:bodyPr>
          <a:lstStyle/>
          <a:p>
            <a:pPr marL="884823" lvl="1" indent="-442411">
              <a:lnSpc>
                <a:spcPts val="5737"/>
              </a:lnSpc>
              <a:buFont typeface="Arial"/>
              <a:buChar char="•"/>
            </a:pPr>
            <a:r>
              <a:rPr lang="en-US" sz="4098" dirty="0">
                <a:solidFill>
                  <a:srgbClr val="FFFFFF"/>
                </a:solidFill>
                <a:latin typeface="Heebo Regular"/>
              </a:rPr>
              <a:t>It is a web application which is having various programs such as </a:t>
            </a:r>
            <a:r>
              <a:rPr lang="en-US" sz="4098" dirty="0">
                <a:solidFill>
                  <a:srgbClr val="FF8826"/>
                </a:solidFill>
                <a:latin typeface="Heebo Regular"/>
              </a:rPr>
              <a:t>strength training</a:t>
            </a:r>
            <a:r>
              <a:rPr lang="en-US" sz="4098" dirty="0">
                <a:solidFill>
                  <a:srgbClr val="FFFFFF"/>
                </a:solidFill>
                <a:latin typeface="Heebo Regular"/>
              </a:rPr>
              <a:t>, </a:t>
            </a:r>
            <a:r>
              <a:rPr lang="en-US" sz="4098" dirty="0">
                <a:solidFill>
                  <a:srgbClr val="FF8826"/>
                </a:solidFill>
                <a:latin typeface="Heebo Regular"/>
              </a:rPr>
              <a:t>cardio training</a:t>
            </a:r>
            <a:r>
              <a:rPr lang="en-US" sz="4098" dirty="0">
                <a:solidFill>
                  <a:srgbClr val="FFFFFF"/>
                </a:solidFill>
                <a:latin typeface="Heebo Regular"/>
              </a:rPr>
              <a:t>, </a:t>
            </a:r>
            <a:r>
              <a:rPr lang="en-US" sz="4098" dirty="0">
                <a:solidFill>
                  <a:srgbClr val="FF8826"/>
                </a:solidFill>
                <a:latin typeface="Heebo Regular"/>
              </a:rPr>
              <a:t>yoga</a:t>
            </a:r>
            <a:r>
              <a:rPr lang="en-US" sz="4098" dirty="0">
                <a:solidFill>
                  <a:srgbClr val="FFFFFF"/>
                </a:solidFill>
                <a:latin typeface="Heebo Regular"/>
              </a:rPr>
              <a:t>, and a </a:t>
            </a:r>
            <a:r>
              <a:rPr lang="en-US" sz="4098" dirty="0">
                <a:solidFill>
                  <a:srgbClr val="FF8826"/>
                </a:solidFill>
                <a:latin typeface="Heebo Regular"/>
              </a:rPr>
              <a:t>diet plan</a:t>
            </a:r>
            <a:r>
              <a:rPr lang="en-US" sz="4098" dirty="0">
                <a:solidFill>
                  <a:srgbClr val="FFFFFF"/>
                </a:solidFill>
                <a:latin typeface="Heebo Regular"/>
              </a:rPr>
              <a:t> for having a balanced diet to lead a healthy lifestyle.</a:t>
            </a:r>
          </a:p>
          <a:p>
            <a:pPr marL="884823" lvl="1" indent="-442411">
              <a:lnSpc>
                <a:spcPts val="5737"/>
              </a:lnSpc>
              <a:buFont typeface="Arial"/>
              <a:buChar char="•"/>
            </a:pPr>
            <a:r>
              <a:rPr lang="en-US" sz="4098" dirty="0">
                <a:solidFill>
                  <a:srgbClr val="FFFFFF"/>
                </a:solidFill>
                <a:latin typeface="Heebo Regular"/>
              </a:rPr>
              <a:t>It is a </a:t>
            </a:r>
            <a:r>
              <a:rPr lang="en-US" sz="4098" dirty="0">
                <a:solidFill>
                  <a:srgbClr val="FF8826"/>
                </a:solidFill>
                <a:latin typeface="Heebo Regular"/>
              </a:rPr>
              <a:t>B2C</a:t>
            </a:r>
            <a:r>
              <a:rPr lang="en-US" sz="4098" dirty="0">
                <a:solidFill>
                  <a:srgbClr val="FFFFFF"/>
                </a:solidFill>
                <a:latin typeface="Heebo Regular"/>
              </a:rPr>
              <a:t> model through which trainers from all over the country are connected and users can take services from them. </a:t>
            </a:r>
          </a:p>
          <a:p>
            <a:pPr marL="884823" lvl="1" indent="-442411">
              <a:lnSpc>
                <a:spcPts val="5737"/>
              </a:lnSpc>
              <a:buFont typeface="Arial"/>
              <a:buChar char="•"/>
            </a:pPr>
            <a:r>
              <a:rPr lang="en-US" sz="4098" dirty="0">
                <a:solidFill>
                  <a:srgbClr val="FFFFFF"/>
                </a:solidFill>
                <a:latin typeface="Heebo Regular"/>
              </a:rPr>
              <a:t>It also has a </a:t>
            </a:r>
            <a:r>
              <a:rPr lang="en-US" sz="4098" dirty="0">
                <a:solidFill>
                  <a:srgbClr val="FF8826"/>
                </a:solidFill>
                <a:latin typeface="Heebo Regular"/>
              </a:rPr>
              <a:t>Plans</a:t>
            </a:r>
            <a:r>
              <a:rPr lang="en-US" sz="4098" dirty="0">
                <a:solidFill>
                  <a:srgbClr val="FFFFFF"/>
                </a:solidFill>
                <a:latin typeface="Heebo Regular"/>
              </a:rPr>
              <a:t> section through which registered users would be able to buy a plan for various exercises according to his/her budget which is going to mutually benefit the user as well as the trainers.</a:t>
            </a:r>
          </a:p>
        </p:txBody>
      </p:sp>
      <p:pic>
        <p:nvPicPr>
          <p:cNvPr id="4" name="Picture 4"/>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rcRect/>
          <a:stretch>
            <a:fillRect/>
          </a:stretch>
        </p:blipFill>
        <p:spPr>
          <a:xfrm rot="-437368">
            <a:off x="14320770" y="-80075"/>
            <a:ext cx="3035560" cy="2530898"/>
          </a:xfrm>
          <a:prstGeom prst="rect">
            <a:avLst/>
          </a:prstGeom>
        </p:spPr>
      </p:pic>
      <p:sp>
        <p:nvSpPr>
          <p:cNvPr id="5" name="TextBox 5"/>
          <p:cNvSpPr txBox="1"/>
          <p:nvPr/>
        </p:nvSpPr>
        <p:spPr>
          <a:xfrm>
            <a:off x="6944383" y="-180975"/>
            <a:ext cx="5566696" cy="1708677"/>
          </a:xfrm>
          <a:prstGeom prst="rect">
            <a:avLst/>
          </a:prstGeom>
        </p:spPr>
        <p:txBody>
          <a:bodyPr lIns="0" tIns="0" rIns="0" bIns="0" rtlCol="0" anchor="t">
            <a:spAutoFit/>
          </a:bodyPr>
          <a:lstStyle/>
          <a:p>
            <a:pPr algn="ctr">
              <a:lnSpc>
                <a:spcPts val="14034"/>
              </a:lnSpc>
              <a:spcBef>
                <a:spcPct val="0"/>
              </a:spcBef>
            </a:pPr>
            <a:r>
              <a:rPr lang="en-US" sz="10024">
                <a:solidFill>
                  <a:srgbClr val="64E688"/>
                </a:solidFill>
                <a:latin typeface="Heebo Regular Bold"/>
              </a:rPr>
              <a:t> Solution</a:t>
            </a:r>
          </a:p>
        </p:txBody>
      </p:sp>
      <p:sp>
        <p:nvSpPr>
          <p:cNvPr id="6" name="TextBox 6"/>
          <p:cNvSpPr txBox="1"/>
          <p:nvPr/>
        </p:nvSpPr>
        <p:spPr>
          <a:xfrm>
            <a:off x="711672" y="1073314"/>
            <a:ext cx="6462010" cy="1941433"/>
          </a:xfrm>
          <a:prstGeom prst="rect">
            <a:avLst/>
          </a:prstGeom>
        </p:spPr>
        <p:txBody>
          <a:bodyPr lIns="0" tIns="0" rIns="0" bIns="0" rtlCol="0" anchor="t">
            <a:spAutoFit/>
          </a:bodyPr>
          <a:lstStyle/>
          <a:p>
            <a:pPr algn="ctr">
              <a:lnSpc>
                <a:spcPts val="15863"/>
              </a:lnSpc>
              <a:spcBef>
                <a:spcPct val="0"/>
              </a:spcBef>
            </a:pPr>
            <a:r>
              <a:rPr lang="en-US" sz="11331">
                <a:solidFill>
                  <a:srgbClr val="F17108"/>
                </a:solidFill>
                <a:latin typeface="Heebo Regular"/>
              </a:rPr>
              <a:t>ABHYAAS</a:t>
            </a:r>
          </a:p>
        </p:txBody>
      </p:sp>
      <p:sp>
        <p:nvSpPr>
          <p:cNvPr id="7" name="TextBox 7"/>
          <p:cNvSpPr txBox="1"/>
          <p:nvPr/>
        </p:nvSpPr>
        <p:spPr>
          <a:xfrm>
            <a:off x="228600" y="2628400"/>
            <a:ext cx="8915400" cy="1077218"/>
          </a:xfrm>
          <a:prstGeom prst="rect">
            <a:avLst/>
          </a:prstGeom>
        </p:spPr>
        <p:txBody>
          <a:bodyPr wrap="square" lIns="0" tIns="0" rIns="0" bIns="0" rtlCol="0" anchor="t">
            <a:spAutoFit/>
          </a:bodyPr>
          <a:lstStyle/>
          <a:p>
            <a:pPr algn="ctr">
              <a:lnSpc>
                <a:spcPts val="8400"/>
              </a:lnSpc>
              <a:spcBef>
                <a:spcPct val="0"/>
              </a:spcBef>
            </a:pPr>
            <a:r>
              <a:rPr lang="en-US" sz="6000" dirty="0">
                <a:solidFill>
                  <a:srgbClr val="FFFFFF"/>
                </a:solidFill>
                <a:latin typeface="Heebo Regular Bold"/>
              </a:rPr>
              <a:t>I don't sweat, I sparkle</a:t>
            </a:r>
          </a:p>
        </p:txBody>
      </p:sp>
      <p:sp>
        <p:nvSpPr>
          <p:cNvPr id="8" name="TextBox 8"/>
          <p:cNvSpPr txBox="1"/>
          <p:nvPr/>
        </p:nvSpPr>
        <p:spPr>
          <a:xfrm>
            <a:off x="14639144" y="554038"/>
            <a:ext cx="2398812" cy="85407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Heebo Bold Bold"/>
              </a:rPr>
              <a:t>HOW???</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alphaModFix amt="12000"/>
          </a:blip>
          <a:srcRect/>
          <a:stretch>
            <a:fillRect/>
          </a:stretch>
        </p:blipFill>
        <p:spPr>
          <a:xfrm>
            <a:off x="5237310" y="1251460"/>
            <a:ext cx="7813380" cy="7784080"/>
          </a:xfrm>
          <a:prstGeom prst="rect">
            <a:avLst/>
          </a:prstGeom>
        </p:spPr>
      </p:pic>
      <p:pic>
        <p:nvPicPr>
          <p:cNvPr id="3" name="Picture 3"/>
          <p:cNvPicPr>
            <a:picLocks noChangeAspect="1"/>
          </p:cNvPicPr>
          <p:nvPr/>
        </p:nvPicPr>
        <p:blipFill>
          <a:blip r:embed="rId3" cstate="print"/>
          <a:srcRect/>
          <a:stretch>
            <a:fillRect/>
          </a:stretch>
        </p:blipFill>
        <p:spPr>
          <a:xfrm>
            <a:off x="882225" y="8681592"/>
            <a:ext cx="2421194" cy="2230525"/>
          </a:xfrm>
          <a:prstGeom prst="rect">
            <a:avLst/>
          </a:prstGeom>
        </p:spPr>
      </p:pic>
      <p:pic>
        <p:nvPicPr>
          <p:cNvPr id="4" name="Picture 4"/>
          <p:cNvPicPr>
            <a:picLocks noChangeAspect="1"/>
          </p:cNvPicPr>
          <p:nvPr/>
        </p:nvPicPr>
        <p:blipFill>
          <a:blip r:embed="rId4" cstate="print"/>
          <a:srcRect l="1185" t="4651"/>
          <a:stretch>
            <a:fillRect/>
          </a:stretch>
        </p:blipFill>
        <p:spPr>
          <a:xfrm>
            <a:off x="10966068" y="3088983"/>
            <a:ext cx="6293232" cy="2707600"/>
          </a:xfrm>
          <a:prstGeom prst="rect">
            <a:avLst/>
          </a:prstGeom>
        </p:spPr>
      </p:pic>
      <p:sp>
        <p:nvSpPr>
          <p:cNvPr id="5" name="TextBox 5"/>
          <p:cNvSpPr txBox="1"/>
          <p:nvPr/>
        </p:nvSpPr>
        <p:spPr>
          <a:xfrm>
            <a:off x="3807998" y="462354"/>
            <a:ext cx="13451302" cy="1578212"/>
          </a:xfrm>
          <a:prstGeom prst="rect">
            <a:avLst/>
          </a:prstGeom>
        </p:spPr>
        <p:txBody>
          <a:bodyPr lIns="0" tIns="0" rIns="0" bIns="0" rtlCol="0" anchor="t">
            <a:spAutoFit/>
          </a:bodyPr>
          <a:lstStyle/>
          <a:p>
            <a:pPr>
              <a:lnSpc>
                <a:spcPts val="12426"/>
              </a:lnSpc>
            </a:pPr>
            <a:r>
              <a:rPr lang="en-US" sz="10355">
                <a:solidFill>
                  <a:srgbClr val="64E688"/>
                </a:solidFill>
                <a:latin typeface="Heebo Bold Bold"/>
              </a:rPr>
              <a:t>Technology used</a:t>
            </a:r>
          </a:p>
        </p:txBody>
      </p:sp>
      <p:sp>
        <p:nvSpPr>
          <p:cNvPr id="6" name="TextBox 6"/>
          <p:cNvSpPr txBox="1"/>
          <p:nvPr/>
        </p:nvSpPr>
        <p:spPr>
          <a:xfrm>
            <a:off x="222513" y="2503347"/>
            <a:ext cx="6648778" cy="1563818"/>
          </a:xfrm>
          <a:prstGeom prst="rect">
            <a:avLst/>
          </a:prstGeom>
        </p:spPr>
        <p:txBody>
          <a:bodyPr lIns="0" tIns="0" rIns="0" bIns="0" rtlCol="0" anchor="t">
            <a:spAutoFit/>
          </a:bodyPr>
          <a:lstStyle/>
          <a:p>
            <a:pPr algn="ctr">
              <a:lnSpc>
                <a:spcPts val="8235"/>
              </a:lnSpc>
            </a:pPr>
            <a:r>
              <a:rPr lang="en-US" sz="5882">
                <a:solidFill>
                  <a:srgbClr val="FFFFFF"/>
                </a:solidFill>
                <a:latin typeface="Canva Sans Bold"/>
              </a:rPr>
              <a:t>Machine learning</a:t>
            </a:r>
          </a:p>
          <a:p>
            <a:pPr algn="ctr">
              <a:lnSpc>
                <a:spcPts val="4175"/>
              </a:lnSpc>
            </a:pPr>
            <a:endParaRPr/>
          </a:p>
        </p:txBody>
      </p:sp>
      <p:sp>
        <p:nvSpPr>
          <p:cNvPr id="7" name="TextBox 7"/>
          <p:cNvSpPr txBox="1"/>
          <p:nvPr/>
        </p:nvSpPr>
        <p:spPr>
          <a:xfrm>
            <a:off x="0" y="4800917"/>
            <a:ext cx="7093803" cy="2371155"/>
          </a:xfrm>
          <a:prstGeom prst="rect">
            <a:avLst/>
          </a:prstGeom>
        </p:spPr>
        <p:txBody>
          <a:bodyPr lIns="0" tIns="0" rIns="0" bIns="0" rtlCol="0" anchor="t">
            <a:spAutoFit/>
          </a:bodyPr>
          <a:lstStyle/>
          <a:p>
            <a:pPr algn="ctr">
              <a:lnSpc>
                <a:spcPts val="6331"/>
              </a:lnSpc>
            </a:pPr>
            <a:r>
              <a:rPr lang="en-US" sz="4522">
                <a:solidFill>
                  <a:srgbClr val="FFFFFF"/>
                </a:solidFill>
                <a:latin typeface="Canva Sans"/>
              </a:rPr>
              <a:t>Open CV is used to count  pushups or situps of a person</a:t>
            </a:r>
          </a:p>
        </p:txBody>
      </p:sp>
      <p:sp>
        <p:nvSpPr>
          <p:cNvPr id="8" name="TextBox 8"/>
          <p:cNvSpPr txBox="1"/>
          <p:nvPr/>
        </p:nvSpPr>
        <p:spPr>
          <a:xfrm>
            <a:off x="10533649" y="1945316"/>
            <a:ext cx="6569043"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Push up Counter</a:t>
            </a:r>
          </a:p>
        </p:txBody>
      </p:sp>
      <p:pic>
        <p:nvPicPr>
          <p:cNvPr id="9" name="Picture 9"/>
          <p:cNvPicPr>
            <a:picLocks noChangeAspect="1"/>
          </p:cNvPicPr>
          <p:nvPr/>
        </p:nvPicPr>
        <p:blipFill>
          <a:blip r:embed="rId5" cstate="print"/>
          <a:srcRect/>
          <a:stretch>
            <a:fillRect/>
          </a:stretch>
        </p:blipFill>
        <p:spPr>
          <a:xfrm>
            <a:off x="7551339" y="6086145"/>
            <a:ext cx="5499351" cy="357991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alphaModFix amt="12000"/>
          </a:blip>
          <a:srcRect/>
          <a:stretch>
            <a:fillRect/>
          </a:stretch>
        </p:blipFill>
        <p:spPr>
          <a:xfrm>
            <a:off x="5237310" y="1251460"/>
            <a:ext cx="7813380" cy="7784080"/>
          </a:xfrm>
          <a:prstGeom prst="rect">
            <a:avLst/>
          </a:prstGeom>
        </p:spPr>
      </p:pic>
      <p:pic>
        <p:nvPicPr>
          <p:cNvPr id="3" name="Picture 3"/>
          <p:cNvPicPr>
            <a:picLocks noChangeAspect="1"/>
          </p:cNvPicPr>
          <p:nvPr/>
        </p:nvPicPr>
        <p:blipFill>
          <a:blip r:embed="rId3" cstate="print"/>
          <a:srcRect/>
          <a:stretch>
            <a:fillRect/>
          </a:stretch>
        </p:blipFill>
        <p:spPr>
          <a:xfrm>
            <a:off x="882225" y="8681592"/>
            <a:ext cx="2421194" cy="2230525"/>
          </a:xfrm>
          <a:prstGeom prst="rect">
            <a:avLst/>
          </a:prstGeom>
        </p:spPr>
      </p:pic>
      <p:pic>
        <p:nvPicPr>
          <p:cNvPr id="4" name="Picture 4"/>
          <p:cNvPicPr>
            <a:picLocks noChangeAspect="1"/>
          </p:cNvPicPr>
          <p:nvPr/>
        </p:nvPicPr>
        <p:blipFill>
          <a:blip r:embed="rId4" cstate="print"/>
          <a:srcRect t="2525" b="2525"/>
          <a:stretch>
            <a:fillRect/>
          </a:stretch>
        </p:blipFill>
        <p:spPr>
          <a:xfrm>
            <a:off x="1028700" y="1028700"/>
            <a:ext cx="8631126" cy="4191782"/>
          </a:xfrm>
          <a:prstGeom prst="rect">
            <a:avLst/>
          </a:prstGeom>
        </p:spPr>
      </p:pic>
      <p:sp>
        <p:nvSpPr>
          <p:cNvPr id="5" name="TextBox 5"/>
          <p:cNvSpPr txBox="1"/>
          <p:nvPr/>
        </p:nvSpPr>
        <p:spPr>
          <a:xfrm>
            <a:off x="7111298" y="5644334"/>
            <a:ext cx="8141695" cy="3636572"/>
          </a:xfrm>
          <a:prstGeom prst="rect">
            <a:avLst/>
          </a:prstGeom>
        </p:spPr>
        <p:txBody>
          <a:bodyPr lIns="0" tIns="0" rIns="0" bIns="0" rtlCol="0" anchor="t">
            <a:spAutoFit/>
          </a:bodyPr>
          <a:lstStyle/>
          <a:p>
            <a:pPr algn="ctr">
              <a:lnSpc>
                <a:spcPts val="7266"/>
              </a:lnSpc>
            </a:pPr>
            <a:r>
              <a:rPr lang="en-US" sz="5190">
                <a:solidFill>
                  <a:srgbClr val="FFFFFF"/>
                </a:solidFill>
                <a:latin typeface="Canva Sans"/>
              </a:rPr>
              <a:t>Again machine learning is used to suggest the diet according to age and weight.</a:t>
            </a:r>
          </a:p>
        </p:txBody>
      </p:sp>
      <p:sp>
        <p:nvSpPr>
          <p:cNvPr id="6" name="TextBox 6"/>
          <p:cNvSpPr txBox="1"/>
          <p:nvPr/>
        </p:nvSpPr>
        <p:spPr>
          <a:xfrm>
            <a:off x="11298961" y="1743437"/>
            <a:ext cx="4382195" cy="1160781"/>
          </a:xfrm>
          <a:prstGeom prst="rect">
            <a:avLst/>
          </a:prstGeom>
        </p:spPr>
        <p:txBody>
          <a:bodyPr lIns="0" tIns="0" rIns="0" bIns="0" rtlCol="0" anchor="t">
            <a:spAutoFit/>
          </a:bodyPr>
          <a:lstStyle/>
          <a:p>
            <a:pPr algn="ctr">
              <a:lnSpc>
                <a:spcPts val="9519"/>
              </a:lnSpc>
            </a:pPr>
            <a:r>
              <a:rPr lang="en-US" sz="6799">
                <a:solidFill>
                  <a:srgbClr val="64E688"/>
                </a:solidFill>
                <a:latin typeface="Canva Sans Bold"/>
              </a:rPr>
              <a:t>Diet - Plan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alphaModFix amt="12000"/>
          </a:blip>
          <a:srcRect/>
          <a:stretch>
            <a:fillRect/>
          </a:stretch>
        </p:blipFill>
        <p:spPr>
          <a:xfrm>
            <a:off x="4018110" y="897513"/>
            <a:ext cx="7813380" cy="7784080"/>
          </a:xfrm>
          <a:prstGeom prst="rect">
            <a:avLst/>
          </a:prstGeom>
        </p:spPr>
      </p:pic>
      <p:pic>
        <p:nvPicPr>
          <p:cNvPr id="3" name="Picture 3"/>
          <p:cNvPicPr>
            <a:picLocks noChangeAspect="1"/>
          </p:cNvPicPr>
          <p:nvPr/>
        </p:nvPicPr>
        <p:blipFill>
          <a:blip r:embed="rId3" cstate="print"/>
          <a:srcRect l="2694" t="162" b="162"/>
          <a:stretch>
            <a:fillRect/>
          </a:stretch>
        </p:blipFill>
        <p:spPr>
          <a:xfrm>
            <a:off x="9850724" y="2550740"/>
            <a:ext cx="7408576" cy="4477625"/>
          </a:xfrm>
          <a:prstGeom prst="rect">
            <a:avLst/>
          </a:prstGeom>
        </p:spPr>
      </p:pic>
      <p:pic>
        <p:nvPicPr>
          <p:cNvPr id="4" name="Picture 4"/>
          <p:cNvPicPr>
            <a:picLocks noChangeAspect="1"/>
          </p:cNvPicPr>
          <p:nvPr/>
        </p:nvPicPr>
        <p:blipFill>
          <a:blip r:embed="rId4" cstate="print"/>
          <a:srcRect/>
          <a:stretch>
            <a:fillRect/>
          </a:stretch>
        </p:blipFill>
        <p:spPr>
          <a:xfrm>
            <a:off x="1028700" y="2550740"/>
            <a:ext cx="7428265" cy="4477625"/>
          </a:xfrm>
          <a:prstGeom prst="rect">
            <a:avLst/>
          </a:prstGeom>
        </p:spPr>
      </p:pic>
      <p:sp>
        <p:nvSpPr>
          <p:cNvPr id="5" name="TextBox 5"/>
          <p:cNvSpPr txBox="1"/>
          <p:nvPr/>
        </p:nvSpPr>
        <p:spPr>
          <a:xfrm>
            <a:off x="4752677" y="745113"/>
            <a:ext cx="7408576" cy="1335407"/>
          </a:xfrm>
          <a:prstGeom prst="rect">
            <a:avLst/>
          </a:prstGeom>
        </p:spPr>
        <p:txBody>
          <a:bodyPr lIns="0" tIns="0" rIns="0" bIns="0" rtlCol="0" anchor="t">
            <a:spAutoFit/>
          </a:bodyPr>
          <a:lstStyle/>
          <a:p>
            <a:pPr algn="ctr">
              <a:lnSpc>
                <a:spcPts val="10919"/>
              </a:lnSpc>
            </a:pPr>
            <a:r>
              <a:rPr lang="en-US" sz="7799">
                <a:solidFill>
                  <a:srgbClr val="64E688"/>
                </a:solidFill>
                <a:latin typeface="Canva Sans Bold"/>
              </a:rPr>
              <a:t>AR-VR</a:t>
            </a:r>
            <a:r>
              <a:rPr lang="en-US" sz="7799">
                <a:solidFill>
                  <a:srgbClr val="FFFFFF"/>
                </a:solidFill>
                <a:latin typeface="Canva Sans"/>
              </a:rPr>
              <a:t> </a:t>
            </a:r>
          </a:p>
        </p:txBody>
      </p:sp>
      <p:sp>
        <p:nvSpPr>
          <p:cNvPr id="6" name="TextBox 6"/>
          <p:cNvSpPr txBox="1"/>
          <p:nvPr/>
        </p:nvSpPr>
        <p:spPr>
          <a:xfrm>
            <a:off x="2843212" y="7871967"/>
            <a:ext cx="12601575" cy="1543051"/>
          </a:xfrm>
          <a:prstGeom prst="rect">
            <a:avLst/>
          </a:prstGeom>
        </p:spPr>
        <p:txBody>
          <a:bodyPr lIns="0" tIns="0" rIns="0" bIns="0" rtlCol="0" anchor="t">
            <a:spAutoFit/>
          </a:bodyPr>
          <a:lstStyle/>
          <a:p>
            <a:pPr algn="ctr">
              <a:lnSpc>
                <a:spcPts val="6299"/>
              </a:lnSpc>
            </a:pPr>
            <a:r>
              <a:rPr lang="en-US" sz="4499">
                <a:solidFill>
                  <a:srgbClr val="FFFFFF"/>
                </a:solidFill>
                <a:latin typeface="Canva Sans"/>
              </a:rPr>
              <a:t>AR - VR is  used in virtual  yoga and meditation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srcRect/>
          <a:stretch>
            <a:fillRect/>
          </a:stretch>
        </p:blipFill>
        <p:spPr>
          <a:xfrm>
            <a:off x="1678479" y="5143500"/>
            <a:ext cx="4438127" cy="3653279"/>
          </a:xfrm>
          <a:prstGeom prst="rect">
            <a:avLst/>
          </a:prstGeom>
        </p:spPr>
      </p:pic>
      <p:pic>
        <p:nvPicPr>
          <p:cNvPr id="3" name="Picture 3"/>
          <p:cNvPicPr>
            <a:picLocks noChangeAspect="1"/>
          </p:cNvPicPr>
          <p:nvPr/>
        </p:nvPicPr>
        <p:blipFill>
          <a:blip r:embed="rId3" cstate="print"/>
          <a:srcRect/>
          <a:stretch>
            <a:fillRect/>
          </a:stretch>
        </p:blipFill>
        <p:spPr>
          <a:xfrm>
            <a:off x="11456710" y="1465580"/>
            <a:ext cx="4857230" cy="7024498"/>
          </a:xfrm>
          <a:prstGeom prst="rect">
            <a:avLst/>
          </a:prstGeom>
        </p:spPr>
      </p:pic>
      <p:pic>
        <p:nvPicPr>
          <p:cNvPr id="4" name="Picture 4"/>
          <p:cNvPicPr>
            <a:picLocks noChangeAspect="1"/>
          </p:cNvPicPr>
          <p:nvPr/>
        </p:nvPicPr>
        <p:blipFill>
          <a:blip r:embed="rId4" cstate="print"/>
          <a:srcRect/>
          <a:stretch>
            <a:fillRect/>
          </a:stretch>
        </p:blipFill>
        <p:spPr>
          <a:xfrm>
            <a:off x="1678479" y="1342234"/>
            <a:ext cx="4438127" cy="3801266"/>
          </a:xfrm>
          <a:prstGeom prst="rect">
            <a:avLst/>
          </a:prstGeom>
        </p:spPr>
      </p:pic>
      <p:sp>
        <p:nvSpPr>
          <p:cNvPr id="5" name="TextBox 5"/>
          <p:cNvSpPr txBox="1"/>
          <p:nvPr/>
        </p:nvSpPr>
        <p:spPr>
          <a:xfrm>
            <a:off x="6116606" y="-142875"/>
            <a:ext cx="6710101" cy="1381065"/>
          </a:xfrm>
          <a:prstGeom prst="rect">
            <a:avLst/>
          </a:prstGeom>
        </p:spPr>
        <p:txBody>
          <a:bodyPr lIns="0" tIns="0" rIns="0" bIns="0" rtlCol="0" anchor="t">
            <a:spAutoFit/>
          </a:bodyPr>
          <a:lstStyle/>
          <a:p>
            <a:pPr algn="ctr">
              <a:lnSpc>
                <a:spcPts val="11374"/>
              </a:lnSpc>
              <a:spcBef>
                <a:spcPct val="0"/>
              </a:spcBef>
            </a:pPr>
            <a:r>
              <a:rPr lang="en-US" sz="8124">
                <a:solidFill>
                  <a:srgbClr val="64E688"/>
                </a:solidFill>
                <a:latin typeface="Heebo Regular Bold"/>
              </a:rPr>
              <a:t> PROTOTYPE</a:t>
            </a:r>
          </a:p>
        </p:txBody>
      </p:sp>
      <p:sp>
        <p:nvSpPr>
          <p:cNvPr id="6" name="TextBox 6"/>
          <p:cNvSpPr txBox="1"/>
          <p:nvPr/>
        </p:nvSpPr>
        <p:spPr>
          <a:xfrm>
            <a:off x="14639144" y="554038"/>
            <a:ext cx="2398812" cy="85407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Heebo Bold Bold"/>
              </a:rPr>
              <a:t>HOW???</a:t>
            </a:r>
          </a:p>
        </p:txBody>
      </p:sp>
      <p:sp>
        <p:nvSpPr>
          <p:cNvPr id="7" name="TextBox 7"/>
          <p:cNvSpPr txBox="1"/>
          <p:nvPr/>
        </p:nvSpPr>
        <p:spPr>
          <a:xfrm>
            <a:off x="208514" y="8949179"/>
            <a:ext cx="17870973" cy="1225550"/>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Heebo Regular"/>
              </a:rPr>
              <a:t>The first page contains  various programs which offer various exercises, the option of the plan which the user can buy, and some unique features of the application</a:t>
            </a:r>
          </a:p>
        </p:txBody>
      </p:sp>
      <p:sp>
        <p:nvSpPr>
          <p:cNvPr id="8" name="AutoShape 8"/>
          <p:cNvSpPr/>
          <p:nvPr/>
        </p:nvSpPr>
        <p:spPr>
          <a:xfrm>
            <a:off x="6983725" y="5010386"/>
            <a:ext cx="3573955" cy="0"/>
          </a:xfrm>
          <a:prstGeom prst="line">
            <a:avLst/>
          </a:prstGeom>
          <a:ln w="142875" cap="flat">
            <a:solidFill>
              <a:srgbClr val="FFFFFF"/>
            </a:solidFill>
            <a:prstDash val="solid"/>
            <a:headEnd type="none" w="sm" len="sm"/>
            <a:tailEnd type="arrow" w="med" len="sm"/>
          </a:ln>
        </p:spPr>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srcRect/>
          <a:stretch>
            <a:fillRect/>
          </a:stretch>
        </p:blipFill>
        <p:spPr>
          <a:xfrm>
            <a:off x="3667148" y="2132128"/>
            <a:ext cx="4631810" cy="3011372"/>
          </a:xfrm>
          <a:prstGeom prst="rect">
            <a:avLst/>
          </a:prstGeom>
        </p:spPr>
      </p:pic>
      <p:pic>
        <p:nvPicPr>
          <p:cNvPr id="3" name="Picture 3"/>
          <p:cNvPicPr>
            <a:picLocks noChangeAspect="1"/>
          </p:cNvPicPr>
          <p:nvPr/>
        </p:nvPicPr>
        <p:blipFill>
          <a:blip r:embed="rId3" cstate="print"/>
          <a:srcRect/>
          <a:stretch>
            <a:fillRect/>
          </a:stretch>
        </p:blipFill>
        <p:spPr>
          <a:xfrm>
            <a:off x="10139917" y="2245808"/>
            <a:ext cx="4499227" cy="2897692"/>
          </a:xfrm>
          <a:prstGeom prst="rect">
            <a:avLst/>
          </a:prstGeom>
        </p:spPr>
      </p:pic>
      <p:pic>
        <p:nvPicPr>
          <p:cNvPr id="4" name="Picture 4"/>
          <p:cNvPicPr>
            <a:picLocks noChangeAspect="1"/>
          </p:cNvPicPr>
          <p:nvPr/>
        </p:nvPicPr>
        <p:blipFill>
          <a:blip r:embed="rId4" cstate="print"/>
          <a:srcRect/>
          <a:stretch>
            <a:fillRect/>
          </a:stretch>
        </p:blipFill>
        <p:spPr>
          <a:xfrm>
            <a:off x="3667148" y="6389705"/>
            <a:ext cx="4490271" cy="2868595"/>
          </a:xfrm>
          <a:prstGeom prst="rect">
            <a:avLst/>
          </a:prstGeom>
        </p:spPr>
      </p:pic>
      <p:pic>
        <p:nvPicPr>
          <p:cNvPr id="5" name="Picture 5"/>
          <p:cNvPicPr>
            <a:picLocks noChangeAspect="1"/>
          </p:cNvPicPr>
          <p:nvPr/>
        </p:nvPicPr>
        <p:blipFill>
          <a:blip r:embed="rId5" cstate="print"/>
          <a:srcRect/>
          <a:stretch>
            <a:fillRect/>
          </a:stretch>
        </p:blipFill>
        <p:spPr>
          <a:xfrm>
            <a:off x="10139917" y="6238474"/>
            <a:ext cx="4744401" cy="3019826"/>
          </a:xfrm>
          <a:prstGeom prst="rect">
            <a:avLst/>
          </a:prstGeom>
        </p:spPr>
      </p:pic>
      <p:sp>
        <p:nvSpPr>
          <p:cNvPr id="6" name="TextBox 6"/>
          <p:cNvSpPr txBox="1"/>
          <p:nvPr/>
        </p:nvSpPr>
        <p:spPr>
          <a:xfrm>
            <a:off x="6116606" y="-142875"/>
            <a:ext cx="6710101" cy="1381065"/>
          </a:xfrm>
          <a:prstGeom prst="rect">
            <a:avLst/>
          </a:prstGeom>
        </p:spPr>
        <p:txBody>
          <a:bodyPr lIns="0" tIns="0" rIns="0" bIns="0" rtlCol="0" anchor="t">
            <a:spAutoFit/>
          </a:bodyPr>
          <a:lstStyle/>
          <a:p>
            <a:pPr algn="ctr">
              <a:lnSpc>
                <a:spcPts val="11374"/>
              </a:lnSpc>
              <a:spcBef>
                <a:spcPct val="0"/>
              </a:spcBef>
            </a:pPr>
            <a:r>
              <a:rPr lang="en-US" sz="8124">
                <a:solidFill>
                  <a:srgbClr val="64E688"/>
                </a:solidFill>
                <a:latin typeface="Heebo Regular Bold"/>
              </a:rPr>
              <a:t> PROTOTYPE</a:t>
            </a:r>
          </a:p>
        </p:txBody>
      </p:sp>
      <p:sp>
        <p:nvSpPr>
          <p:cNvPr id="7" name="TextBox 7"/>
          <p:cNvSpPr txBox="1"/>
          <p:nvPr/>
        </p:nvSpPr>
        <p:spPr>
          <a:xfrm>
            <a:off x="14639144" y="554038"/>
            <a:ext cx="2398812" cy="85407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Heebo Bold Bold"/>
              </a:rPr>
              <a:t>HOW???</a:t>
            </a:r>
          </a:p>
        </p:txBody>
      </p:sp>
      <p:sp>
        <p:nvSpPr>
          <p:cNvPr id="8" name="TextBox 8"/>
          <p:cNvSpPr txBox="1"/>
          <p:nvPr/>
        </p:nvSpPr>
        <p:spPr>
          <a:xfrm>
            <a:off x="338081" y="2270217"/>
            <a:ext cx="3227343" cy="2462530"/>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Heebo Regular"/>
              </a:rPr>
              <a:t>After clicking the strength training section, the user can count his/her pushups.</a:t>
            </a:r>
          </a:p>
        </p:txBody>
      </p:sp>
      <p:sp>
        <p:nvSpPr>
          <p:cNvPr id="9" name="TextBox 9"/>
          <p:cNvSpPr txBox="1"/>
          <p:nvPr/>
        </p:nvSpPr>
        <p:spPr>
          <a:xfrm>
            <a:off x="15253794" y="2434814"/>
            <a:ext cx="2671290" cy="2462530"/>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Heebo Regular"/>
              </a:rPr>
              <a:t>After clicking the cardio training section, the user can count the burned calories.</a:t>
            </a:r>
          </a:p>
        </p:txBody>
      </p:sp>
      <p:sp>
        <p:nvSpPr>
          <p:cNvPr id="10" name="TextBox 10"/>
          <p:cNvSpPr txBox="1"/>
          <p:nvPr/>
        </p:nvSpPr>
        <p:spPr>
          <a:xfrm>
            <a:off x="338081" y="6332555"/>
            <a:ext cx="2942796" cy="3453130"/>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Heebo Regular"/>
              </a:rPr>
              <a:t>After clicking the Yoga section, user can meditate in the lap of nature while sitting at home using AR-VR.</a:t>
            </a:r>
          </a:p>
        </p:txBody>
      </p:sp>
      <p:sp>
        <p:nvSpPr>
          <p:cNvPr id="11" name="TextBox 11"/>
          <p:cNvSpPr txBox="1"/>
          <p:nvPr/>
        </p:nvSpPr>
        <p:spPr>
          <a:xfrm>
            <a:off x="15274843" y="6240897"/>
            <a:ext cx="2671290" cy="2957830"/>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Heebo Regular"/>
              </a:rPr>
              <a:t>The diet plan section gives the suitable balanced diet according to the user's exercise.</a:t>
            </a:r>
          </a:p>
        </p:txBody>
      </p:sp>
      <p:sp>
        <p:nvSpPr>
          <p:cNvPr id="12" name="AutoShape 12"/>
          <p:cNvSpPr/>
          <p:nvPr/>
        </p:nvSpPr>
        <p:spPr>
          <a:xfrm>
            <a:off x="8383947" y="3694654"/>
            <a:ext cx="1755969" cy="0"/>
          </a:xfrm>
          <a:prstGeom prst="line">
            <a:avLst/>
          </a:prstGeom>
          <a:ln w="123825" cap="flat">
            <a:solidFill>
              <a:srgbClr val="FFFFFF"/>
            </a:solidFill>
            <a:prstDash val="solid"/>
            <a:headEnd type="none" w="sm" len="sm"/>
            <a:tailEnd type="arrow" w="med" len="sm"/>
          </a:ln>
        </p:spPr>
      </p:sp>
      <p:sp>
        <p:nvSpPr>
          <p:cNvPr id="13" name="AutoShape 13"/>
          <p:cNvSpPr/>
          <p:nvPr/>
        </p:nvSpPr>
        <p:spPr>
          <a:xfrm>
            <a:off x="8266015" y="7624562"/>
            <a:ext cx="1755969" cy="0"/>
          </a:xfrm>
          <a:prstGeom prst="line">
            <a:avLst/>
          </a:prstGeom>
          <a:ln w="123825" cap="flat">
            <a:solidFill>
              <a:srgbClr val="FFFFFF"/>
            </a:solidFill>
            <a:prstDash val="solid"/>
            <a:headEnd type="none" w="sm" len="sm"/>
            <a:tailEnd type="arrow" w="med" len="sm"/>
          </a:ln>
        </p:spPr>
      </p:sp>
      <p:sp>
        <p:nvSpPr>
          <p:cNvPr id="14" name="AutoShape 14"/>
          <p:cNvSpPr/>
          <p:nvPr/>
        </p:nvSpPr>
        <p:spPr>
          <a:xfrm rot="5400000">
            <a:off x="5302884" y="5780306"/>
            <a:ext cx="1094974" cy="0"/>
          </a:xfrm>
          <a:prstGeom prst="line">
            <a:avLst/>
          </a:prstGeom>
          <a:ln w="123825" cap="flat">
            <a:solidFill>
              <a:srgbClr val="FFFFFF"/>
            </a:solidFill>
            <a:prstDash val="solid"/>
            <a:headEnd type="none" w="sm" len="sm"/>
            <a:tailEnd type="arrow" w="med" len="sm"/>
          </a:ln>
        </p:spPr>
      </p:sp>
      <p:sp>
        <p:nvSpPr>
          <p:cNvPr id="15" name="AutoShape 15"/>
          <p:cNvSpPr/>
          <p:nvPr/>
        </p:nvSpPr>
        <p:spPr>
          <a:xfrm rot="5400000">
            <a:off x="11780131" y="5688647"/>
            <a:ext cx="1094974" cy="0"/>
          </a:xfrm>
          <a:prstGeom prst="line">
            <a:avLst/>
          </a:prstGeom>
          <a:ln w="123825" cap="flat">
            <a:solidFill>
              <a:srgbClr val="FFFFFF"/>
            </a:solidFill>
            <a:prstDash val="solid"/>
            <a:headEnd type="none" w="sm" len="sm"/>
            <a:tailEnd type="arrow" w="med" len="sm"/>
          </a:ln>
        </p:spPr>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624</Words>
  <Application>Microsoft Office PowerPoint</Application>
  <PresentationFormat>Custom</PresentationFormat>
  <Paragraphs>57</Paragraphs>
  <Slides>14</Slides>
  <Notes>0</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Calibri</vt:lpstr>
      <vt:lpstr>Heebo Bold Bold</vt:lpstr>
      <vt:lpstr>Heebo Bold</vt:lpstr>
      <vt:lpstr>Heebo Regular Bold</vt:lpstr>
      <vt:lpstr>Heebo Regular</vt:lpstr>
      <vt:lpstr>Canva Sans Bold</vt:lpstr>
      <vt:lpstr>Canva Sans</vt:lpstr>
      <vt:lpstr>Roboto</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TechHacks 3.0</dc:title>
  <dc:creator>Bhoomika Saxena</dc:creator>
  <cp:lastModifiedBy>dell</cp:lastModifiedBy>
  <cp:revision>2</cp:revision>
  <dcterms:created xsi:type="dcterms:W3CDTF">2006-08-16T00:00:00Z</dcterms:created>
  <dcterms:modified xsi:type="dcterms:W3CDTF">2022-12-31T09:12:05Z</dcterms:modified>
  <dc:identifier>DAFWH5YiDMM</dc:identifier>
</cp:coreProperties>
</file>